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3"/>
  </p:sldMasterIdLst>
  <p:notesMasterIdLst>
    <p:notesMasterId r:id="rId5"/>
  </p:notesMasterIdLst>
  <p:sldIdLst>
    <p:sldId id="256" r:id="rId4"/>
    <p:sldId id="280"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3" r:id="rId33"/>
    <p:sldId id="334" r:id="rId34"/>
    <p:sldId id="344" r:id="rId35"/>
    <p:sldId id="345" r:id="rId36"/>
    <p:sldId id="346" r:id="rId37"/>
    <p:sldId id="347" r:id="rId38"/>
    <p:sldId id="348" r:id="rId39"/>
    <p:sldId id="349" r:id="rId40"/>
    <p:sldId id="350" r:id="rId41"/>
    <p:sldId id="352" r:id="rId42"/>
    <p:sldId id="353" r:id="rId43"/>
    <p:sldId id="354" r:id="rId44"/>
    <p:sldId id="356" r:id="rId45"/>
    <p:sldId id="357" r:id="rId46"/>
    <p:sldId id="358" r:id="rId47"/>
    <p:sldId id="359" r:id="rId48"/>
    <p:sldId id="360" r:id="rId49"/>
    <p:sldId id="361" r:id="rId50"/>
    <p:sldId id="362" r:id="rId51"/>
    <p:sldId id="363" r:id="rId52"/>
    <p:sldId id="365" r:id="rId53"/>
    <p:sldId id="366" r:id="rId54"/>
    <p:sldId id="367" r:id="rId55"/>
    <p:sldId id="368" r:id="rId56"/>
    <p:sldId id="405" r:id="rId57"/>
    <p:sldId id="298" r:id="rId58"/>
    <p:sldId id="299" r:id="rId59"/>
    <p:sldId id="372" r:id="rId60"/>
    <p:sldId id="300" r:id="rId61"/>
    <p:sldId id="373" r:id="rId62"/>
    <p:sldId id="374" r:id="rId63"/>
    <p:sldId id="375" r:id="rId64"/>
    <p:sldId id="301" r:id="rId65"/>
    <p:sldId id="302" r:id="rId66"/>
    <p:sldId id="303" r:id="rId67"/>
    <p:sldId id="304" r:id="rId68"/>
    <p:sldId id="285" r:id="rId69"/>
    <p:sldId id="289" r:id="rId70"/>
    <p:sldId id="290" r:id="rId71"/>
    <p:sldId id="291" r:id="rId72"/>
    <p:sldId id="292" r:id="rId73"/>
    <p:sldId id="293" r:id="rId74"/>
    <p:sldId id="294" r:id="rId75"/>
    <p:sldId id="297" r:id="rId76"/>
    <p:sldId id="295" r:id="rId77"/>
    <p:sldId id="335" r:id="rId78"/>
    <p:sldId id="336" r:id="rId79"/>
    <p:sldId id="337" r:id="rId80"/>
    <p:sldId id="338" r:id="rId81"/>
    <p:sldId id="339" r:id="rId82"/>
    <p:sldId id="340" r:id="rId83"/>
    <p:sldId id="341" r:id="rId84"/>
    <p:sldId id="342" r:id="rId85"/>
    <p:sldId id="343" r:id="rId86"/>
    <p:sldId id="369" r:id="rId87"/>
    <p:sldId id="370" r:id="rId88"/>
    <p:sldId id="286" r:id="rId89"/>
  </p:sldIdLst>
  <p:sldSz cx="9001125" cy="5039995" type="screen4x3"/>
  <p:notesSz cx="6858000" cy="9144000"/>
  <p:defaultTex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9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娣辫壊鏍峰紡 1 - 寮鸿皟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涓害鏍峰紡 2 - 寮鸿皟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autoAdjust="0"/>
    <p:restoredTop sz="86190" autoAdjust="0"/>
  </p:normalViewPr>
  <p:slideViewPr>
    <p:cSldViewPr>
      <p:cViewPr varScale="1">
        <p:scale>
          <a:sx n="100" d="100"/>
          <a:sy n="100" d="100"/>
        </p:scale>
        <p:origin x="912" y="67"/>
      </p:cViewPr>
      <p:guideLst>
        <p:guide orient="horz" pos="1588"/>
        <p:guide pos="2835"/>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14:cpLocks xmlns:a14="http://schemas.microsoft.com/office/drawing/2010/main"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14:cpLocks xmlns:a14="http://schemas.microsoft.com/office/drawing/2010/main"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AF704-B559-43C6-8C29-EB530F61E0F5}" type="datetimeFigureOut">
              <a:rPr lang="zh-CN" altLang="en-US" smtClean="0"/>
            </a:fld>
            <a:endParaRPr lang="zh-CN" altLang="en-US"/>
          </a:p>
        </p:txBody>
      </p:sp>
      <p:sp>
        <p:nvSpPr>
          <p:cNvPr id="4" name="幻灯片图像占位符 3"/>
          <p:cNvSpPr>
            <a14:cpLocks xmlns:a14="http://schemas.microsoft.com/office/drawing/2010/main"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14:cpLocks xmlns:a14="http://schemas.microsoft.com/office/drawing/2010/main"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14:cpLocks xmlns:a14="http://schemas.microsoft.com/office/drawing/2010/main"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14:cpLocks xmlns:a14="http://schemas.microsoft.com/office/drawing/2010/main"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98F02-6816-45C3-AEBD-CE1F64FF715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r>
              <a:rPr lang="zh-CN" altLang="en-US"/>
              <a:t>性质</a:t>
            </a:r>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r>
              <a:rPr lang="en-US" altLang="zh-CN"/>
              <a:t>1.SPARQL	2.Cypher	3.Gremlin</a:t>
            </a:r>
            <a:endParaRPr lang="en-US" altLang="zh-CN"/>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r>
              <a:rPr lang="en-US" altLang="zh-CN"/>
              <a:t>BGP</a:t>
            </a:r>
            <a:r>
              <a:rPr lang="zh-CN" altLang="en-US"/>
              <a:t>：基本图模式</a:t>
            </a:r>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r>
              <a:rPr lang="en-US" altLang="zh-CN" dirty="0"/>
              <a:t>SPARQL endpoints</a:t>
            </a:r>
            <a:r>
              <a:rPr lang="zh-CN" altLang="en-US" dirty="0"/>
              <a:t>是</a:t>
            </a:r>
            <a:r>
              <a:rPr lang="en-US" altLang="zh-CN" dirty="0"/>
              <a:t>SPARQL</a:t>
            </a:r>
            <a:r>
              <a:rPr lang="zh-CN" altLang="en-US" dirty="0"/>
              <a:t>协议的一部分，用于处理客户端的请求，通过</a:t>
            </a:r>
            <a:r>
              <a:rPr lang="en-US" altLang="zh-CN" dirty="0"/>
              <a:t>endpoint</a:t>
            </a:r>
            <a:r>
              <a:rPr lang="zh-CN" altLang="en-US" dirty="0"/>
              <a:t>，我们可以把数据发布到网上，供用户查询</a:t>
            </a:r>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r>
              <a:rPr lang="zh-CN" altLang="en-US" dirty="0"/>
              <a:t>（</a:t>
            </a:r>
            <a:r>
              <a:rPr lang="en-US" altLang="zh-CN" dirty="0"/>
              <a:t>1</a:t>
            </a:r>
            <a:r>
              <a:rPr lang="zh-CN" altLang="en-US" dirty="0"/>
              <a:t>）底层的</a:t>
            </a:r>
            <a:r>
              <a:rPr lang="en-US" altLang="zh-CN" dirty="0"/>
              <a:t>RDF</a:t>
            </a:r>
            <a:r>
              <a:rPr lang="zh-CN" altLang="en-US" dirty="0"/>
              <a:t>模型定义了</a:t>
            </a:r>
            <a:r>
              <a:rPr lang="en-US" altLang="zh-CN" dirty="0"/>
              <a:t>URI</a:t>
            </a:r>
            <a:r>
              <a:rPr lang="zh-CN" altLang="en-US" dirty="0"/>
              <a:t>、空节点、字面值和语句等</a:t>
            </a:r>
            <a:r>
              <a:rPr lang="en-US" altLang="zh-CN" dirty="0"/>
              <a:t>RDF</a:t>
            </a:r>
            <a:r>
              <a:rPr lang="zh-CN" altLang="en-US" dirty="0"/>
              <a:t>基本元素。</a:t>
            </a:r>
            <a:endParaRPr lang="zh-CN" altLang="en-US" dirty="0"/>
          </a:p>
          <a:p>
            <a:r>
              <a:rPr lang="zh-CN" altLang="en-US" dirty="0"/>
              <a:t>（</a:t>
            </a:r>
            <a:r>
              <a:rPr lang="en-US" altLang="zh-CN" dirty="0"/>
              <a:t>2</a:t>
            </a:r>
            <a:r>
              <a:rPr lang="zh-CN" altLang="en-US" dirty="0"/>
              <a:t>）</a:t>
            </a:r>
            <a:r>
              <a:rPr lang="en-US" altLang="zh-CN" dirty="0"/>
              <a:t>Rio</a:t>
            </a:r>
            <a:r>
              <a:rPr lang="zh-CN" altLang="en-US" dirty="0"/>
              <a:t>代表“</a:t>
            </a:r>
            <a:r>
              <a:rPr lang="en-US" altLang="zh-CN" dirty="0"/>
              <a:t>RDF I/O”</a:t>
            </a:r>
            <a:r>
              <a:rPr lang="zh-CN" altLang="en-US" dirty="0"/>
              <a:t>，即</a:t>
            </a:r>
            <a:r>
              <a:rPr lang="en-US" altLang="zh-CN" dirty="0"/>
              <a:t>RDF </a:t>
            </a:r>
            <a:r>
              <a:rPr lang="zh-CN" altLang="en-US" dirty="0"/>
              <a:t>输入</a:t>
            </a:r>
            <a:r>
              <a:rPr lang="en-US" altLang="zh-CN" dirty="0"/>
              <a:t>/</a:t>
            </a:r>
            <a:r>
              <a:rPr lang="zh-CN" altLang="en-US" dirty="0"/>
              <a:t>输出</a:t>
            </a:r>
            <a:r>
              <a:rPr lang="en-US" altLang="zh-CN" dirty="0"/>
              <a:t>,</a:t>
            </a:r>
            <a:r>
              <a:rPr lang="zh-CN" altLang="en-US" dirty="0"/>
              <a:t>包括各种</a:t>
            </a:r>
            <a:r>
              <a:rPr lang="en-US" altLang="zh-CN" dirty="0"/>
              <a:t>RDF</a:t>
            </a:r>
            <a:r>
              <a:rPr lang="zh-CN" altLang="en-US" dirty="0"/>
              <a:t>文件格式的解析器和编码器。解析器负责将</a:t>
            </a:r>
            <a:r>
              <a:rPr lang="en-US" altLang="zh-CN" dirty="0"/>
              <a:t>RDF</a:t>
            </a:r>
            <a:r>
              <a:rPr lang="zh-CN" altLang="en-US" dirty="0"/>
              <a:t>文件解析为</a:t>
            </a:r>
            <a:r>
              <a:rPr lang="en-US" altLang="zh-CN" dirty="0"/>
              <a:t>RDF</a:t>
            </a:r>
            <a:r>
              <a:rPr lang="zh-CN" altLang="en-US" dirty="0"/>
              <a:t>模型中的三元组语句，编写器负责将三元组语句写为</a:t>
            </a:r>
            <a:r>
              <a:rPr lang="en-US" altLang="zh-CN" dirty="0"/>
              <a:t>RDF</a:t>
            </a:r>
            <a:r>
              <a:rPr lang="zh-CN" altLang="en-US" dirty="0"/>
              <a:t>文件。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a:t>
            </a:r>
            <a:r>
              <a:rPr lang="en-US" altLang="zh-CN" dirty="0"/>
              <a:t>3</a:t>
            </a:r>
            <a:r>
              <a:rPr lang="zh-CN" altLang="en-US" dirty="0"/>
              <a:t>）</a:t>
            </a:r>
            <a:r>
              <a:rPr lang="en-US" altLang="zh-CN" sz="1200" dirty="0">
                <a:latin typeface="微软雅黑" pitchFamily="34" charset="-122"/>
                <a:ea typeface="微软雅黑" pitchFamily="34" charset="-122"/>
              </a:rPr>
              <a:t>Sail API </a:t>
            </a:r>
            <a:r>
              <a:rPr lang="zh-CN" altLang="en-US" sz="1200" dirty="0">
                <a:latin typeface="微软雅黑" pitchFamily="34" charset="-122"/>
                <a:ea typeface="微软雅黑" pitchFamily="34" charset="-122"/>
              </a:rPr>
              <a:t>代表“存储和推理层</a:t>
            </a:r>
            <a:r>
              <a:rPr lang="en-US" altLang="zh-CN" sz="1200" dirty="0">
                <a:latin typeface="微软雅黑" pitchFamily="34" charset="-122"/>
                <a:ea typeface="微软雅黑" pitchFamily="34" charset="-122"/>
              </a:rPr>
              <a:t>API</a:t>
            </a:r>
            <a:r>
              <a:rPr lang="zh-CN" altLang="en-US" sz="1200" dirty="0">
                <a:latin typeface="微软雅黑" pitchFamily="34" charset="-122"/>
                <a:ea typeface="微软雅黑" pitchFamily="34" charset="-122"/>
              </a:rPr>
              <a:t>”，是实现</a:t>
            </a:r>
            <a:r>
              <a:rPr lang="en-US" altLang="zh-CN" sz="1200" dirty="0">
                <a:latin typeface="微软雅黑" pitchFamily="34" charset="-122"/>
                <a:ea typeface="微软雅黑" pitchFamily="34" charset="-122"/>
              </a:rPr>
              <a:t>RDF</a:t>
            </a:r>
            <a:r>
              <a:rPr lang="zh-CN" altLang="en-US" sz="1200" dirty="0">
                <a:latin typeface="微软雅黑" pitchFamily="34" charset="-122"/>
                <a:ea typeface="微软雅黑" pitchFamily="34" charset="-122"/>
              </a:rPr>
              <a:t>存储和推理的底层系统</a:t>
            </a:r>
            <a:r>
              <a:rPr lang="en-US" altLang="zh-CN" sz="1200" dirty="0">
                <a:latin typeface="微软雅黑" pitchFamily="34" charset="-122"/>
                <a:ea typeface="微软雅黑" pitchFamily="34" charset="-122"/>
              </a:rPr>
              <a:t>API</a:t>
            </a:r>
            <a:r>
              <a:rPr lang="zh-CN" altLang="en-US" sz="1200" dirty="0">
                <a:latin typeface="微软雅黑" pitchFamily="34" charset="-122"/>
                <a:ea typeface="微软雅黑" pitchFamily="34" charset="-122"/>
              </a:rPr>
              <a:t>，其作用是将</a:t>
            </a:r>
            <a:r>
              <a:rPr lang="en-US" altLang="zh-CN" sz="1200" dirty="0">
                <a:latin typeface="微软雅黑" pitchFamily="34" charset="-122"/>
                <a:ea typeface="微软雅黑" pitchFamily="34" charset="-122"/>
              </a:rPr>
              <a:t>RDF</a:t>
            </a:r>
            <a:r>
              <a:rPr lang="zh-CN" altLang="en-US" sz="1200" dirty="0">
                <a:latin typeface="微软雅黑" pitchFamily="34" charset="-122"/>
                <a:ea typeface="微软雅黑" pitchFamily="34" charset="-122"/>
              </a:rPr>
              <a:t>存储和推理功能从底层实现细节中抽象出来，使得底层存储和推理实现模块可以透明的被替换；</a:t>
            </a:r>
            <a:r>
              <a:rPr lang="en-US" altLang="zh-CN" sz="1200" dirty="0">
                <a:latin typeface="微软雅黑" pitchFamily="34" charset="-122"/>
                <a:ea typeface="微软雅黑" pitchFamily="34" charset="-122"/>
              </a:rPr>
              <a:t>Sail API</a:t>
            </a:r>
            <a:r>
              <a:rPr lang="zh-CN" altLang="en-US" sz="1200" dirty="0">
                <a:latin typeface="微软雅黑" pitchFamily="34" charset="-122"/>
                <a:ea typeface="微软雅黑" pitchFamily="34" charset="-122"/>
              </a:rPr>
              <a:t>是</a:t>
            </a:r>
            <a:r>
              <a:rPr lang="en-US" altLang="zh-CN" sz="1200" dirty="0">
                <a:latin typeface="微软雅黑" pitchFamily="34" charset="-122"/>
                <a:ea typeface="微软雅黑" pitchFamily="34" charset="-122"/>
              </a:rPr>
              <a:t>SAIL</a:t>
            </a:r>
            <a:r>
              <a:rPr lang="zh-CN" altLang="en-US" sz="1200" dirty="0">
                <a:latin typeface="微软雅黑" pitchFamily="34" charset="-122"/>
                <a:ea typeface="微软雅黑" pitchFamily="34" charset="-122"/>
              </a:rPr>
              <a:t>底层存储开发者需要实现的</a:t>
            </a:r>
            <a:r>
              <a:rPr lang="en-US" altLang="zh-CN" sz="1200" dirty="0">
                <a:latin typeface="微软雅黑" pitchFamily="34" charset="-122"/>
                <a:ea typeface="微软雅黑" pitchFamily="34" charset="-122"/>
              </a:rPr>
              <a:t>API</a:t>
            </a:r>
            <a:r>
              <a:rPr lang="zh-CN" altLang="en-US" sz="1200" dirty="0">
                <a:latin typeface="微软雅黑" pitchFamily="34" charset="-122"/>
                <a:ea typeface="微软雅黑" pitchFamily="34" charset="-122"/>
              </a:rPr>
              <a:t>，普通用户无需关心；</a:t>
            </a:r>
            <a:r>
              <a:rPr lang="en-US" altLang="zh-CN" sz="1200" dirty="0" err="1">
                <a:latin typeface="微软雅黑" pitchFamily="34" charset="-122"/>
                <a:ea typeface="微软雅黑" pitchFamily="34" charset="-122"/>
              </a:rPr>
              <a:t>RDF4J</a:t>
            </a:r>
            <a:r>
              <a:rPr lang="zh-CN" altLang="en-US" sz="1200" dirty="0">
                <a:latin typeface="微软雅黑" pitchFamily="34" charset="-122"/>
                <a:ea typeface="微软雅黑" pitchFamily="34" charset="-122"/>
              </a:rPr>
              <a:t>自带了两种</a:t>
            </a:r>
            <a:r>
              <a:rPr lang="en-US" altLang="zh-CN" sz="1200" dirty="0">
                <a:latin typeface="微软雅黑" pitchFamily="34" charset="-122"/>
                <a:ea typeface="微软雅黑" pitchFamily="34" charset="-122"/>
              </a:rPr>
              <a:t>Sail API</a:t>
            </a:r>
            <a:r>
              <a:rPr lang="zh-CN" altLang="en-US" sz="1200" dirty="0">
                <a:latin typeface="微软雅黑" pitchFamily="34" charset="-122"/>
                <a:ea typeface="微软雅黑" pitchFamily="34" charset="-122"/>
              </a:rPr>
              <a:t>实现，即基于内存的</a:t>
            </a:r>
            <a:r>
              <a:rPr lang="en-US" altLang="zh-CN" sz="1200" dirty="0" err="1">
                <a:latin typeface="微软雅黑" pitchFamily="34" charset="-122"/>
                <a:ea typeface="微软雅黑" pitchFamily="34" charset="-122"/>
              </a:rPr>
              <a:t>MemoryStore</a:t>
            </a:r>
            <a:r>
              <a:rPr lang="zh-CN" altLang="en-US" sz="1200" dirty="0">
                <a:latin typeface="微软雅黑" pitchFamily="34" charset="-122"/>
                <a:ea typeface="微软雅黑" pitchFamily="34" charset="-122"/>
              </a:rPr>
              <a:t>和基于磁盘的</a:t>
            </a:r>
            <a:r>
              <a:rPr lang="en-US" altLang="zh-CN" sz="1200" dirty="0" err="1">
                <a:latin typeface="微软雅黑" pitchFamily="34" charset="-122"/>
                <a:ea typeface="微软雅黑" pitchFamily="34" charset="-122"/>
              </a:rPr>
              <a:t>NativeStore</a:t>
            </a:r>
            <a:r>
              <a:rPr lang="zh-CN" altLang="en-US" sz="1200" dirty="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4</a:t>
            </a:r>
            <a:r>
              <a:rPr lang="zh-CN" altLang="en-US" sz="1200" dirty="0">
                <a:latin typeface="微软雅黑" pitchFamily="34" charset="-122"/>
                <a:ea typeface="微软雅黑" pitchFamily="34" charset="-122"/>
              </a:rPr>
              <a:t>）存储库</a:t>
            </a:r>
            <a:r>
              <a:rPr lang="en-US" altLang="zh-CN" sz="1200" dirty="0">
                <a:latin typeface="微软雅黑" pitchFamily="34" charset="-122"/>
                <a:ea typeface="微软雅黑" pitchFamily="34" charset="-122"/>
              </a:rPr>
              <a:t>API</a:t>
            </a:r>
            <a:r>
              <a:rPr lang="zh-CN" altLang="en-US" sz="1200" dirty="0">
                <a:latin typeface="微软雅黑" pitchFamily="34" charset="-122"/>
                <a:ea typeface="微软雅黑" pitchFamily="34" charset="-122"/>
              </a:rPr>
              <a:t>的一种实现是基于本地</a:t>
            </a:r>
            <a:r>
              <a:rPr lang="en-US" altLang="zh-CN" sz="1200" dirty="0">
                <a:latin typeface="微软雅黑" pitchFamily="34" charset="-122"/>
                <a:ea typeface="微软雅黑" pitchFamily="34" charset="-122"/>
              </a:rPr>
              <a:t>SAIL</a:t>
            </a:r>
            <a:r>
              <a:rPr lang="zh-CN" altLang="en-US" sz="1200" dirty="0">
                <a:latin typeface="微软雅黑" pitchFamily="34" charset="-122"/>
                <a:ea typeface="微软雅黑" pitchFamily="34" charset="-122"/>
              </a:rPr>
              <a:t>实现的</a:t>
            </a:r>
            <a:r>
              <a:rPr lang="en-US" altLang="zh-CN" sz="1200" dirty="0" err="1">
                <a:latin typeface="微软雅黑" pitchFamily="34" charset="-122"/>
                <a:ea typeface="微软雅黑" pitchFamily="34" charset="-122"/>
              </a:rPr>
              <a:t>SailRepository</a:t>
            </a:r>
            <a:r>
              <a:rPr lang="zh-CN" altLang="en-US" sz="1200" dirty="0">
                <a:latin typeface="微软雅黑" pitchFamily="34" charset="-122"/>
                <a:ea typeface="微软雅黑" pitchFamily="34" charset="-122"/>
              </a:rPr>
              <a:t>，另一种是基于远程</a:t>
            </a:r>
            <a:r>
              <a:rPr lang="en-US" altLang="zh-CN" sz="1200" dirty="0">
                <a:latin typeface="微软雅黑" pitchFamily="34" charset="-122"/>
                <a:ea typeface="微软雅黑" pitchFamily="34" charset="-122"/>
              </a:rPr>
              <a:t>HTTP</a:t>
            </a:r>
            <a:r>
              <a:rPr lang="zh-CN" altLang="en-US" sz="1200" dirty="0">
                <a:latin typeface="微软雅黑" pitchFamily="34" charset="-122"/>
                <a:ea typeface="微软雅黑" pitchFamily="34" charset="-122"/>
              </a:rPr>
              <a:t>服务器实现的</a:t>
            </a:r>
            <a:r>
              <a:rPr lang="en-US" altLang="zh-CN" sz="1200" dirty="0" err="1">
                <a:latin typeface="微软雅黑" pitchFamily="34" charset="-122"/>
                <a:ea typeface="微软雅黑" pitchFamily="34" charset="-122"/>
              </a:rPr>
              <a:t>HttpRepository</a:t>
            </a:r>
            <a:r>
              <a:rPr lang="zh-CN" altLang="en-US" sz="1200" dirty="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5</a:t>
            </a:r>
            <a:r>
              <a:rPr lang="zh-CN" altLang="en-US" sz="1200" dirty="0">
                <a:latin typeface="微软雅黑" pitchFamily="34" charset="-122"/>
                <a:ea typeface="微软雅黑" pitchFamily="34" charset="-122"/>
              </a:rPr>
              <a:t>）用户应用程序直接调用存储库</a:t>
            </a:r>
            <a:r>
              <a:rPr lang="en-US" altLang="zh-CN" sz="1200" dirty="0">
                <a:latin typeface="微软雅黑" pitchFamily="34" charset="-122"/>
                <a:ea typeface="微软雅黑" pitchFamily="34" charset="-122"/>
              </a:rPr>
              <a:t>API</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HTTP</a:t>
            </a:r>
            <a:r>
              <a:rPr lang="zh-CN" altLang="en-US" sz="1200" dirty="0">
                <a:latin typeface="微软雅黑" pitchFamily="34" charset="-122"/>
                <a:ea typeface="微软雅黑" pitchFamily="34" charset="-122"/>
              </a:rPr>
              <a:t>服务器实现了通过</a:t>
            </a:r>
            <a:r>
              <a:rPr lang="en-US" altLang="zh-CN" sz="1200" dirty="0">
                <a:latin typeface="微软雅黑" pitchFamily="34" charset="-122"/>
                <a:ea typeface="微软雅黑" pitchFamily="34" charset="-122"/>
              </a:rPr>
              <a:t>HTTP</a:t>
            </a:r>
            <a:r>
              <a:rPr lang="zh-CN" altLang="en-US" sz="1200" dirty="0">
                <a:latin typeface="微软雅黑" pitchFamily="34" charset="-122"/>
                <a:ea typeface="微软雅黑" pitchFamily="34" charset="-122"/>
              </a:rPr>
              <a:t>访问存储库</a:t>
            </a:r>
            <a:r>
              <a:rPr lang="en-US" altLang="zh-CN" sz="1200" dirty="0">
                <a:latin typeface="微软雅黑" pitchFamily="34" charset="-122"/>
                <a:ea typeface="微软雅黑" pitchFamily="34" charset="-122"/>
              </a:rPr>
              <a:t>API</a:t>
            </a:r>
            <a:r>
              <a:rPr lang="zh-CN" altLang="en-US" sz="1200" dirty="0">
                <a:latin typeface="微软雅黑" pitchFamily="34" charset="-122"/>
                <a:ea typeface="微软雅黑" pitchFamily="34" charset="-122"/>
              </a:rPr>
              <a:t>的</a:t>
            </a:r>
            <a:r>
              <a:rPr lang="en-US" altLang="zh-CN" sz="1200" dirty="0">
                <a:latin typeface="微软雅黑" pitchFamily="34" charset="-122"/>
                <a:ea typeface="微软雅黑" pitchFamily="34" charset="-122"/>
              </a:rPr>
              <a:t>web</a:t>
            </a:r>
            <a:r>
              <a:rPr lang="zh-CN" altLang="en-US" sz="1200" dirty="0">
                <a:latin typeface="微软雅黑" pitchFamily="34" charset="-122"/>
                <a:ea typeface="微软雅黑" pitchFamily="34" charset="-122"/>
              </a:rPr>
              <a:t>服务，可通过</a:t>
            </a:r>
            <a:r>
              <a:rPr lang="en-US" altLang="zh-CN" sz="1200" dirty="0" err="1">
                <a:latin typeface="微软雅黑" pitchFamily="34" charset="-122"/>
                <a:ea typeface="微软雅黑" pitchFamily="34" charset="-122"/>
              </a:rPr>
              <a:t>HttpClient</a:t>
            </a:r>
            <a:r>
              <a:rPr lang="zh-CN" altLang="en-US" sz="1200" dirty="0">
                <a:latin typeface="微软雅黑" pitchFamily="34" charset="-122"/>
                <a:ea typeface="微软雅黑" pitchFamily="34" charset="-122"/>
              </a:rPr>
              <a:t>库与</a:t>
            </a:r>
            <a:r>
              <a:rPr lang="en-US" altLang="zh-CN" sz="1200" dirty="0">
                <a:latin typeface="微软雅黑" pitchFamily="34" charset="-122"/>
                <a:ea typeface="微软雅黑" pitchFamily="34" charset="-122"/>
              </a:rPr>
              <a:t>HTTP</a:t>
            </a:r>
            <a:r>
              <a:rPr lang="zh-CN" altLang="en-US" sz="1200" dirty="0">
                <a:latin typeface="微软雅黑" pitchFamily="34" charset="-122"/>
                <a:ea typeface="微软雅黑" pitchFamily="34" charset="-122"/>
              </a:rPr>
              <a:t>服务器进行元辰通信，从而访问</a:t>
            </a:r>
            <a:r>
              <a:rPr lang="en-US" altLang="zh-CN" sz="1200" dirty="0" err="1">
                <a:latin typeface="微软雅黑" pitchFamily="34" charset="-122"/>
                <a:ea typeface="微软雅黑" pitchFamily="34" charset="-122"/>
              </a:rPr>
              <a:t>RDF4J</a:t>
            </a:r>
            <a:r>
              <a:rPr lang="zh-CN" altLang="en-US" sz="1200" dirty="0">
                <a:latin typeface="微软雅黑" pitchFamily="34" charset="-122"/>
                <a:ea typeface="微软雅黑" pitchFamily="34" charset="-122"/>
              </a:rPr>
              <a:t>存储库。</a:t>
            </a:r>
            <a:endParaRPr lang="en-US" altLang="zh-CN" sz="1200" dirty="0">
              <a:latin typeface="微软雅黑" pitchFamily="34" charset="-122"/>
              <a:ea typeface="微软雅黑" pitchFamily="34" charset="-122"/>
            </a:endParaRPr>
          </a:p>
          <a:p>
            <a:endParaRPr lang="zh-CN" altLang="en-US" dirty="0"/>
          </a:p>
          <a:p>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r>
              <a:rPr lang="en-US" altLang="zh-CN" dirty="0"/>
              <a:t>RISC</a:t>
            </a:r>
            <a:r>
              <a:rPr lang="zh-CN" altLang="en-US" dirty="0"/>
              <a:t>：精简指令集计算机</a:t>
            </a:r>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r>
              <a:rPr lang="en-US" altLang="zh-CN"/>
              <a:t>1.</a:t>
            </a:r>
            <a:r>
              <a:rPr lang="zh-CN" altLang="en-US"/>
              <a:t>数据模型</a:t>
            </a:r>
            <a:r>
              <a:rPr lang="en-US" altLang="zh-CN"/>
              <a:t>	2.</a:t>
            </a:r>
            <a:r>
              <a:rPr lang="zh-CN" altLang="en-US"/>
              <a:t>查询语言</a:t>
            </a:r>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r>
              <a:rPr lang="en-US" altLang="zh-CN" dirty="0"/>
              <a:t>1</a:t>
            </a:r>
            <a:r>
              <a:rPr lang="zh-CN" altLang="en-US" sz="1200" dirty="0"/>
              <a:t>查找字典编码表</a:t>
            </a:r>
            <a:r>
              <a:rPr lang="en-US" altLang="zh-CN" sz="1200" dirty="0"/>
              <a:t>,</a:t>
            </a:r>
            <a:r>
              <a:rPr lang="zh-CN" altLang="en-US" sz="1200" dirty="0"/>
              <a:t>将主语</a:t>
            </a:r>
            <a:r>
              <a:rPr lang="en-US" altLang="zh-CN" sz="1200" dirty="0" err="1"/>
              <a:t>Albert_Einstein</a:t>
            </a:r>
            <a:r>
              <a:rPr lang="zh-CN" altLang="en-US" sz="1200" dirty="0"/>
              <a:t>映射为</a:t>
            </a:r>
            <a:r>
              <a:rPr lang="en-US" altLang="zh-CN" sz="1200" dirty="0"/>
              <a:t>16</a:t>
            </a:r>
            <a:r>
              <a:rPr lang="zh-CN" altLang="en-US" sz="1200" dirty="0"/>
              <a:t>，将</a:t>
            </a:r>
            <a:r>
              <a:rPr lang="en-US" altLang="zh-CN" sz="1200" dirty="0"/>
              <a:t>invented</a:t>
            </a:r>
            <a:r>
              <a:rPr lang="zh-CN" altLang="en-US" sz="1200" dirty="0"/>
              <a:t>映射为</a:t>
            </a:r>
            <a:r>
              <a:rPr lang="en-US" altLang="zh-CN" sz="1200" dirty="0"/>
              <a:t>24</a:t>
            </a:r>
            <a:r>
              <a:rPr lang="zh-CN" altLang="en-US" sz="1200" dirty="0"/>
              <a:t>，将三元组模式查询变为（</a:t>
            </a:r>
            <a:r>
              <a:rPr lang="en-US" altLang="zh-CN" sz="1200" dirty="0"/>
              <a:t>16,24</a:t>
            </a:r>
            <a:r>
              <a:rPr lang="zh-CN" altLang="en-US" sz="1200" dirty="0"/>
              <a:t>，</a:t>
            </a:r>
            <a:r>
              <a:rPr lang="en-US" altLang="zh-CN" sz="1200" dirty="0"/>
              <a:t>?x</a:t>
            </a:r>
            <a:r>
              <a:rPr lang="zh-CN" altLang="en-US" sz="1200" dirty="0"/>
              <a:t>）。</a:t>
            </a:r>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err="1">
                <a:solidFill>
                  <a:srgbClr val="FF0000"/>
                </a:solidFill>
                <a:latin typeface="微软雅黑" pitchFamily="34" charset="-122"/>
                <a:ea typeface="微软雅黑" pitchFamily="34" charset="-122"/>
              </a:rPr>
              <a:t>gStore</a:t>
            </a:r>
            <a:r>
              <a:rPr lang="zh-CN" altLang="en-US" sz="1200" b="1" dirty="0">
                <a:solidFill>
                  <a:srgbClr val="FF0000"/>
                </a:solidFill>
                <a:latin typeface="微软雅黑" pitchFamily="34" charset="-122"/>
                <a:ea typeface="微软雅黑" pitchFamily="34" charset="-122"/>
              </a:rPr>
              <a:t>是基于图的三元组数据库。</a:t>
            </a:r>
            <a:endParaRPr lang="zh-CN" altLang="en-US" sz="1100" b="1" dirty="0">
              <a:solidFill>
                <a:srgbClr val="FF0000"/>
              </a:solidFill>
              <a:latin typeface="微软雅黑" pitchFamily="34" charset="-122"/>
              <a:ea typeface="微软雅黑" pitchFamily="34" charset="-122"/>
            </a:endParaRPr>
          </a:p>
          <a:p>
            <a:r>
              <a:rPr lang="en-US" altLang="zh-CN" dirty="0" err="1"/>
              <a:t>gStore</a:t>
            </a:r>
            <a:r>
              <a:rPr lang="zh-CN" altLang="en-US" dirty="0"/>
              <a:t>将</a:t>
            </a:r>
            <a:r>
              <a:rPr lang="en-US" altLang="zh-CN" dirty="0"/>
              <a:t>RDF</a:t>
            </a:r>
            <a:r>
              <a:rPr lang="zh-CN" altLang="en-US" dirty="0"/>
              <a:t>图</a:t>
            </a:r>
            <a:r>
              <a:rPr lang="en-US" altLang="zh-CN" dirty="0"/>
              <a:t>G</a:t>
            </a:r>
            <a:r>
              <a:rPr lang="zh-CN" altLang="en-US" dirty="0"/>
              <a:t>中的每个实体节点及其邻居属性和属性值编码成一个二进制位串，由这些串作为节点组成一张与</a:t>
            </a:r>
            <a:r>
              <a:rPr lang="en-US" altLang="zh-CN" dirty="0"/>
              <a:t>RDF</a:t>
            </a:r>
            <a:r>
              <a:rPr lang="zh-CN" altLang="en-US" dirty="0"/>
              <a:t>图</a:t>
            </a:r>
            <a:r>
              <a:rPr lang="en-US" altLang="zh-CN" dirty="0"/>
              <a:t>G</a:t>
            </a:r>
            <a:r>
              <a:rPr lang="zh-CN" altLang="en-US" dirty="0"/>
              <a:t>对应的标签图</a:t>
            </a:r>
            <a:r>
              <a:rPr lang="en-US" altLang="zh-CN" dirty="0"/>
              <a:t>G</a:t>
            </a:r>
            <a:r>
              <a:rPr lang="zh-CN" altLang="en-US" dirty="0"/>
              <a:t>*。在执行</a:t>
            </a:r>
            <a:r>
              <a:rPr lang="en-US" altLang="zh-CN" dirty="0"/>
              <a:t>SPARQL</a:t>
            </a:r>
            <a:r>
              <a:rPr lang="zh-CN" altLang="en-US" dirty="0"/>
              <a:t>查询时，将查询图</a:t>
            </a:r>
            <a:r>
              <a:rPr lang="en-US" altLang="zh-CN" dirty="0"/>
              <a:t>Q</a:t>
            </a:r>
            <a:r>
              <a:rPr lang="zh-CN" altLang="en-US" dirty="0"/>
              <a:t>也转化为一张查询的标签图</a:t>
            </a:r>
            <a:r>
              <a:rPr lang="en-US" altLang="zh-CN" dirty="0"/>
              <a:t>Q*</a:t>
            </a:r>
            <a:r>
              <a:rPr lang="zh-CN" altLang="en-US" dirty="0"/>
              <a:t>。</a:t>
            </a:r>
            <a:r>
              <a:rPr lang="en-US" altLang="zh-CN" dirty="0" err="1"/>
              <a:t>gStore</a:t>
            </a:r>
            <a:r>
              <a:rPr lang="zh-CN" altLang="en-US" dirty="0"/>
              <a:t>的研究工作已经证明了</a:t>
            </a:r>
            <a:r>
              <a:rPr lang="en-US" altLang="zh-CN" dirty="0"/>
              <a:t>Q</a:t>
            </a:r>
            <a:r>
              <a:rPr lang="zh-CN" altLang="en-US" dirty="0"/>
              <a:t>*在</a:t>
            </a:r>
            <a:r>
              <a:rPr lang="en-US" altLang="zh-CN" dirty="0"/>
              <a:t>G</a:t>
            </a:r>
            <a:r>
              <a:rPr lang="zh-CN" altLang="en-US" dirty="0"/>
              <a:t>*上的匹配是</a:t>
            </a:r>
            <a:r>
              <a:rPr lang="en-US" altLang="zh-CN" dirty="0"/>
              <a:t>Q</a:t>
            </a:r>
            <a:r>
              <a:rPr lang="zh-CN" altLang="en-US" dirty="0"/>
              <a:t>在</a:t>
            </a:r>
            <a:r>
              <a:rPr lang="en-US" altLang="zh-CN" dirty="0"/>
              <a:t>G</a:t>
            </a:r>
            <a:r>
              <a:rPr lang="zh-CN" altLang="en-US" dirty="0"/>
              <a:t>上匹配的超集</a:t>
            </a:r>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err="1">
                <a:solidFill>
                  <a:srgbClr val="FF0000"/>
                </a:solidFill>
                <a:latin typeface="微软雅黑" pitchFamily="34" charset="-122"/>
                <a:ea typeface="微软雅黑" pitchFamily="34" charset="-122"/>
              </a:rPr>
              <a:t>gStore</a:t>
            </a:r>
            <a:r>
              <a:rPr lang="zh-CN" altLang="en-US" sz="1200" b="1" dirty="0">
                <a:solidFill>
                  <a:srgbClr val="FF0000"/>
                </a:solidFill>
                <a:latin typeface="微软雅黑" pitchFamily="34" charset="-122"/>
                <a:ea typeface="微软雅黑" pitchFamily="34" charset="-122"/>
              </a:rPr>
              <a:t>是基于图的三元组数据库。</a:t>
            </a:r>
            <a:endParaRPr lang="zh-CN" altLang="en-US" sz="1100" b="1" dirty="0">
              <a:solidFill>
                <a:srgbClr val="FF0000"/>
              </a:solidFill>
              <a:latin typeface="微软雅黑" pitchFamily="34" charset="-122"/>
              <a:ea typeface="微软雅黑" pitchFamily="34" charset="-122"/>
            </a:endParaRPr>
          </a:p>
          <a:p>
            <a:r>
              <a:rPr lang="en-US" altLang="zh-CN" dirty="0" err="1"/>
              <a:t>gStore</a:t>
            </a:r>
            <a:r>
              <a:rPr lang="zh-CN" altLang="en-US" dirty="0"/>
              <a:t>将</a:t>
            </a:r>
            <a:r>
              <a:rPr lang="en-US" altLang="zh-CN" dirty="0"/>
              <a:t>RDF</a:t>
            </a:r>
            <a:r>
              <a:rPr lang="zh-CN" altLang="en-US" dirty="0"/>
              <a:t>图</a:t>
            </a:r>
            <a:r>
              <a:rPr lang="en-US" altLang="zh-CN" dirty="0"/>
              <a:t>G</a:t>
            </a:r>
            <a:r>
              <a:rPr lang="zh-CN" altLang="en-US" dirty="0"/>
              <a:t>中的每个实体节点及其邻居属性和属性值编码成一个二进制位串，由这些串作为节点组成一张与</a:t>
            </a:r>
            <a:r>
              <a:rPr lang="en-US" altLang="zh-CN" dirty="0"/>
              <a:t>RDF</a:t>
            </a:r>
            <a:r>
              <a:rPr lang="zh-CN" altLang="en-US" dirty="0"/>
              <a:t>图</a:t>
            </a:r>
            <a:r>
              <a:rPr lang="en-US" altLang="zh-CN" dirty="0"/>
              <a:t>G</a:t>
            </a:r>
            <a:r>
              <a:rPr lang="zh-CN" altLang="en-US" dirty="0"/>
              <a:t>对应的标签图</a:t>
            </a:r>
            <a:r>
              <a:rPr lang="en-US" altLang="zh-CN" dirty="0"/>
              <a:t>G</a:t>
            </a:r>
            <a:r>
              <a:rPr lang="zh-CN" altLang="en-US" dirty="0"/>
              <a:t>*。在执行</a:t>
            </a:r>
            <a:r>
              <a:rPr lang="en-US" altLang="zh-CN" dirty="0"/>
              <a:t>SPARQL</a:t>
            </a:r>
            <a:r>
              <a:rPr lang="zh-CN" altLang="en-US" dirty="0"/>
              <a:t>查询时，将查询图</a:t>
            </a:r>
            <a:r>
              <a:rPr lang="en-US" altLang="zh-CN" dirty="0"/>
              <a:t>Q</a:t>
            </a:r>
            <a:r>
              <a:rPr lang="zh-CN" altLang="en-US" dirty="0"/>
              <a:t>也转化为一张查询的标签图</a:t>
            </a:r>
            <a:r>
              <a:rPr lang="en-US" altLang="zh-CN" dirty="0"/>
              <a:t>Q*</a:t>
            </a:r>
            <a:r>
              <a:rPr lang="zh-CN" altLang="en-US" dirty="0"/>
              <a:t>。</a:t>
            </a:r>
            <a:r>
              <a:rPr lang="en-US" altLang="zh-CN" dirty="0" err="1"/>
              <a:t>gStore</a:t>
            </a:r>
            <a:r>
              <a:rPr lang="zh-CN" altLang="en-US" dirty="0"/>
              <a:t>的研究工作已经证明了</a:t>
            </a:r>
            <a:r>
              <a:rPr lang="en-US" altLang="zh-CN" dirty="0"/>
              <a:t>Q</a:t>
            </a:r>
            <a:r>
              <a:rPr lang="zh-CN" altLang="en-US" dirty="0"/>
              <a:t>*在</a:t>
            </a:r>
            <a:r>
              <a:rPr lang="en-US" altLang="zh-CN" dirty="0"/>
              <a:t>G</a:t>
            </a:r>
            <a:r>
              <a:rPr lang="zh-CN" altLang="en-US" dirty="0"/>
              <a:t>*上的匹配是</a:t>
            </a:r>
            <a:r>
              <a:rPr lang="en-US" altLang="zh-CN" dirty="0"/>
              <a:t>Q</a:t>
            </a:r>
            <a:r>
              <a:rPr lang="zh-CN" altLang="en-US" dirty="0"/>
              <a:t>在</a:t>
            </a:r>
            <a:r>
              <a:rPr lang="en-US" altLang="zh-CN" dirty="0"/>
              <a:t>G</a:t>
            </a:r>
            <a:r>
              <a:rPr lang="zh-CN" altLang="en-US" dirty="0"/>
              <a:t>上匹配的超集</a:t>
            </a:r>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err="1">
                <a:solidFill>
                  <a:srgbClr val="FF0000"/>
                </a:solidFill>
                <a:latin typeface="微软雅黑" pitchFamily="34" charset="-122"/>
                <a:ea typeface="微软雅黑" pitchFamily="34" charset="-122"/>
              </a:rPr>
              <a:t>gStore</a:t>
            </a:r>
            <a:r>
              <a:rPr lang="zh-CN" altLang="en-US" sz="1200" b="1" dirty="0">
                <a:solidFill>
                  <a:srgbClr val="FF0000"/>
                </a:solidFill>
                <a:latin typeface="微软雅黑" pitchFamily="34" charset="-122"/>
                <a:ea typeface="微软雅黑" pitchFamily="34" charset="-122"/>
              </a:rPr>
              <a:t>是基于图的三元组数据库。</a:t>
            </a:r>
            <a:endParaRPr lang="zh-CN" altLang="en-US" sz="1100" b="1" dirty="0">
              <a:solidFill>
                <a:srgbClr val="FF0000"/>
              </a:solidFill>
              <a:latin typeface="微软雅黑" pitchFamily="34" charset="-122"/>
              <a:ea typeface="微软雅黑" pitchFamily="34" charset="-122"/>
            </a:endParaRPr>
          </a:p>
          <a:p>
            <a:r>
              <a:rPr lang="en-US" altLang="zh-CN" dirty="0" err="1"/>
              <a:t>gStore</a:t>
            </a:r>
            <a:r>
              <a:rPr lang="zh-CN" altLang="en-US" dirty="0"/>
              <a:t>将</a:t>
            </a:r>
            <a:r>
              <a:rPr lang="en-US" altLang="zh-CN" dirty="0"/>
              <a:t>RDF</a:t>
            </a:r>
            <a:r>
              <a:rPr lang="zh-CN" altLang="en-US" dirty="0"/>
              <a:t>图</a:t>
            </a:r>
            <a:r>
              <a:rPr lang="en-US" altLang="zh-CN" dirty="0"/>
              <a:t>G</a:t>
            </a:r>
            <a:r>
              <a:rPr lang="zh-CN" altLang="en-US" dirty="0"/>
              <a:t>中的每个实体节点及其邻居属性和属性值编码成一个二进制位串，由这些串作为节点组成一张与</a:t>
            </a:r>
            <a:r>
              <a:rPr lang="en-US" altLang="zh-CN" dirty="0"/>
              <a:t>RDF</a:t>
            </a:r>
            <a:r>
              <a:rPr lang="zh-CN" altLang="en-US" dirty="0"/>
              <a:t>图</a:t>
            </a:r>
            <a:r>
              <a:rPr lang="en-US" altLang="zh-CN" dirty="0"/>
              <a:t>G</a:t>
            </a:r>
            <a:r>
              <a:rPr lang="zh-CN" altLang="en-US" dirty="0"/>
              <a:t>对应的标签图</a:t>
            </a:r>
            <a:r>
              <a:rPr lang="en-US" altLang="zh-CN" dirty="0"/>
              <a:t>G</a:t>
            </a:r>
            <a:r>
              <a:rPr lang="zh-CN" altLang="en-US" dirty="0"/>
              <a:t>*。在执行</a:t>
            </a:r>
            <a:r>
              <a:rPr lang="en-US" altLang="zh-CN" dirty="0"/>
              <a:t>SPARQL</a:t>
            </a:r>
            <a:r>
              <a:rPr lang="zh-CN" altLang="en-US" dirty="0"/>
              <a:t>查询时，将查询图</a:t>
            </a:r>
            <a:r>
              <a:rPr lang="en-US" altLang="zh-CN" dirty="0"/>
              <a:t>Q</a:t>
            </a:r>
            <a:r>
              <a:rPr lang="zh-CN" altLang="en-US" dirty="0"/>
              <a:t>也转化为一张查询的标签图</a:t>
            </a:r>
            <a:r>
              <a:rPr lang="en-US" altLang="zh-CN" dirty="0"/>
              <a:t>Q*</a:t>
            </a:r>
            <a:r>
              <a:rPr lang="zh-CN" altLang="en-US" dirty="0"/>
              <a:t>。</a:t>
            </a:r>
            <a:r>
              <a:rPr lang="en-US" altLang="zh-CN" dirty="0" err="1"/>
              <a:t>gStore</a:t>
            </a:r>
            <a:r>
              <a:rPr lang="zh-CN" altLang="en-US" dirty="0"/>
              <a:t>的研究工作已经证明了</a:t>
            </a:r>
            <a:r>
              <a:rPr lang="en-US" altLang="zh-CN" dirty="0"/>
              <a:t>Q</a:t>
            </a:r>
            <a:r>
              <a:rPr lang="zh-CN" altLang="en-US" dirty="0"/>
              <a:t>*在</a:t>
            </a:r>
            <a:r>
              <a:rPr lang="en-US" altLang="zh-CN" dirty="0"/>
              <a:t>G</a:t>
            </a:r>
            <a:r>
              <a:rPr lang="zh-CN" altLang="en-US" dirty="0"/>
              <a:t>*上的匹配是</a:t>
            </a:r>
            <a:r>
              <a:rPr lang="en-US" altLang="zh-CN" dirty="0"/>
              <a:t>Q</a:t>
            </a:r>
            <a:r>
              <a:rPr lang="zh-CN" altLang="en-US" dirty="0"/>
              <a:t>在</a:t>
            </a:r>
            <a:r>
              <a:rPr lang="en-US" altLang="zh-CN" dirty="0"/>
              <a:t>G</a:t>
            </a:r>
            <a:r>
              <a:rPr lang="zh-CN" altLang="en-US" dirty="0"/>
              <a:t>上匹配的超集</a:t>
            </a:r>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err="1">
                <a:solidFill>
                  <a:srgbClr val="FF0000"/>
                </a:solidFill>
                <a:latin typeface="微软雅黑" pitchFamily="34" charset="-122"/>
                <a:ea typeface="微软雅黑" pitchFamily="34" charset="-122"/>
              </a:rPr>
              <a:t>gStore</a:t>
            </a:r>
            <a:r>
              <a:rPr lang="zh-CN" altLang="en-US" sz="1200" b="1" dirty="0">
                <a:solidFill>
                  <a:srgbClr val="FF0000"/>
                </a:solidFill>
                <a:latin typeface="微软雅黑" pitchFamily="34" charset="-122"/>
                <a:ea typeface="微软雅黑" pitchFamily="34" charset="-122"/>
              </a:rPr>
              <a:t>是基于图的三元组数据库。</a:t>
            </a:r>
            <a:endParaRPr lang="zh-CN" altLang="en-US" sz="1100" b="1" dirty="0">
              <a:solidFill>
                <a:srgbClr val="FF0000"/>
              </a:solidFill>
              <a:latin typeface="微软雅黑" pitchFamily="34" charset="-122"/>
              <a:ea typeface="微软雅黑" pitchFamily="34" charset="-122"/>
            </a:endParaRPr>
          </a:p>
          <a:p>
            <a:r>
              <a:rPr lang="en-US" altLang="zh-CN" dirty="0" err="1"/>
              <a:t>gStore</a:t>
            </a:r>
            <a:r>
              <a:rPr lang="zh-CN" altLang="en-US" dirty="0"/>
              <a:t>将</a:t>
            </a:r>
            <a:r>
              <a:rPr lang="en-US" altLang="zh-CN" dirty="0"/>
              <a:t>RDF</a:t>
            </a:r>
            <a:r>
              <a:rPr lang="zh-CN" altLang="en-US" dirty="0"/>
              <a:t>图</a:t>
            </a:r>
            <a:r>
              <a:rPr lang="en-US" altLang="zh-CN" dirty="0"/>
              <a:t>G</a:t>
            </a:r>
            <a:r>
              <a:rPr lang="zh-CN" altLang="en-US" dirty="0"/>
              <a:t>中的每个实体节点及其邻居属性和属性值编码成一个二进制位串，由这些串作为节点组成一张与</a:t>
            </a:r>
            <a:r>
              <a:rPr lang="en-US" altLang="zh-CN" dirty="0"/>
              <a:t>RDF</a:t>
            </a:r>
            <a:r>
              <a:rPr lang="zh-CN" altLang="en-US" dirty="0"/>
              <a:t>图</a:t>
            </a:r>
            <a:r>
              <a:rPr lang="en-US" altLang="zh-CN" dirty="0"/>
              <a:t>G</a:t>
            </a:r>
            <a:r>
              <a:rPr lang="zh-CN" altLang="en-US" dirty="0"/>
              <a:t>对应的标签图</a:t>
            </a:r>
            <a:r>
              <a:rPr lang="en-US" altLang="zh-CN" dirty="0"/>
              <a:t>G</a:t>
            </a:r>
            <a:r>
              <a:rPr lang="zh-CN" altLang="en-US" dirty="0"/>
              <a:t>*。在执行</a:t>
            </a:r>
            <a:r>
              <a:rPr lang="en-US" altLang="zh-CN" dirty="0"/>
              <a:t>SPARQL</a:t>
            </a:r>
            <a:r>
              <a:rPr lang="zh-CN" altLang="en-US" dirty="0"/>
              <a:t>查询时，将查询图</a:t>
            </a:r>
            <a:r>
              <a:rPr lang="en-US" altLang="zh-CN" dirty="0"/>
              <a:t>Q</a:t>
            </a:r>
            <a:r>
              <a:rPr lang="zh-CN" altLang="en-US" dirty="0"/>
              <a:t>也转化为一张查询的标签图</a:t>
            </a:r>
            <a:r>
              <a:rPr lang="en-US" altLang="zh-CN" dirty="0"/>
              <a:t>Q*</a:t>
            </a:r>
            <a:r>
              <a:rPr lang="zh-CN" altLang="en-US" dirty="0"/>
              <a:t>。</a:t>
            </a:r>
            <a:r>
              <a:rPr lang="en-US" altLang="zh-CN" dirty="0" err="1"/>
              <a:t>gStore</a:t>
            </a:r>
            <a:r>
              <a:rPr lang="zh-CN" altLang="en-US" dirty="0"/>
              <a:t>的研究工作已经证明了</a:t>
            </a:r>
            <a:r>
              <a:rPr lang="en-US" altLang="zh-CN" dirty="0"/>
              <a:t>Q</a:t>
            </a:r>
            <a:r>
              <a:rPr lang="zh-CN" altLang="en-US" dirty="0"/>
              <a:t>*在</a:t>
            </a:r>
            <a:r>
              <a:rPr lang="en-US" altLang="zh-CN" dirty="0"/>
              <a:t>G</a:t>
            </a:r>
            <a:r>
              <a:rPr lang="zh-CN" altLang="en-US" dirty="0"/>
              <a:t>*上的匹配是</a:t>
            </a:r>
            <a:r>
              <a:rPr lang="en-US" altLang="zh-CN" dirty="0"/>
              <a:t>Q</a:t>
            </a:r>
            <a:r>
              <a:rPr lang="zh-CN" altLang="en-US" dirty="0"/>
              <a:t>在</a:t>
            </a:r>
            <a:r>
              <a:rPr lang="en-US" altLang="zh-CN" dirty="0"/>
              <a:t>G</a:t>
            </a:r>
            <a:r>
              <a:rPr lang="zh-CN" altLang="en-US" dirty="0"/>
              <a:t>上匹配的超集</a:t>
            </a:r>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pPr marL="0" marR="0" lvl="0" indent="0" algn="r" defTabSz="802005" rtl="0" eaLnBrk="1" fontAlgn="auto" latinLnBrk="0" hangingPunct="1">
              <a:lnSpc>
                <a:spcPct val="100000"/>
              </a:lnSpc>
              <a:spcBef>
                <a:spcPts val="0"/>
              </a:spcBef>
              <a:spcAft>
                <a:spcPts val="0"/>
              </a:spcAft>
              <a:buClrTx/>
              <a:buSzTx/>
              <a:buFontTx/>
              <a:buNone/>
              <a:defRPr/>
            </a:pPr>
            <a:fld id="{35498F02-6816-45C3-AEBD-CE1F64FF7157}" type="slidenum">
              <a:rPr kumimoji="0" lang="zh-CN" altLang="en-US" sz="1200" b="0" i="0" u="none" strike="noStrike" kern="1200" cap="none" spc="0" normalizeH="0" baseline="0" noProof="0" smtClean="0">
                <a:ln>
                  <a:noFill/>
                </a:ln>
                <a:solidFill>
                  <a:prstClr val="black"/>
                </a:solidFill>
                <a:effectLst/>
                <a:uLnTx/>
                <a:uFillTx/>
                <a:latin typeface="等线"/>
                <a:ea typeface="等线"/>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Restful</a:t>
            </a:r>
            <a:r>
              <a:rPr lang="zh-CN" altLang="en-US" dirty="0"/>
              <a:t>是一种网络应用网络的设计风格和开发方式</a:t>
            </a:r>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pPr marL="0" marR="0" lvl="0" indent="0" algn="r" defTabSz="802005" rtl="0" eaLnBrk="1" fontAlgn="auto" latinLnBrk="0" hangingPunct="1">
              <a:lnSpc>
                <a:spcPct val="100000"/>
              </a:lnSpc>
              <a:spcBef>
                <a:spcPts val="0"/>
              </a:spcBef>
              <a:spcAft>
                <a:spcPts val="0"/>
              </a:spcAft>
              <a:buClrTx/>
              <a:buSzTx/>
              <a:buFontTx/>
              <a:buNone/>
              <a:defRPr/>
            </a:pPr>
            <a:fld id="{35498F02-6816-45C3-AEBD-CE1F64FF7157}" type="slidenum">
              <a:rPr kumimoji="0" lang="zh-CN" altLang="en-US" sz="1200" b="0" i="0" u="none" strike="noStrike" kern="1200" cap="none" spc="0" normalizeH="0" baseline="0" noProof="0" smtClean="0">
                <a:ln>
                  <a:noFill/>
                </a:ln>
                <a:solidFill>
                  <a:prstClr val="black"/>
                </a:solidFill>
                <a:effectLst/>
                <a:uLnTx/>
                <a:uFillTx/>
                <a:latin typeface="等线"/>
                <a:ea typeface="等线"/>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r>
              <a:rPr lang="zh-CN" altLang="en-US" dirty="0"/>
              <a:t>关于</a:t>
            </a:r>
            <a:r>
              <a:rPr lang="en-US" altLang="zh-CN" dirty="0"/>
              <a:t>Engine</a:t>
            </a:r>
            <a:endParaRPr lang="en-US" altLang="zh-CN" dirty="0"/>
          </a:p>
          <a:p>
            <a:r>
              <a:rPr lang="zh-CN" altLang="en-US" dirty="0"/>
              <a:t>（</a:t>
            </a:r>
            <a:r>
              <a:rPr lang="en-US" altLang="zh-CN" dirty="0"/>
              <a:t>1</a:t>
            </a:r>
            <a:r>
              <a:rPr lang="zh-CN" altLang="en-US" dirty="0"/>
              <a:t>）查询优化器能够在多种查询计划中挑选出一种最高效的一种，查询经过解析后会交由查询优化器进行优化；</a:t>
            </a:r>
            <a:endParaRPr lang="en-US" altLang="zh-CN" dirty="0"/>
          </a:p>
          <a:p>
            <a:r>
              <a:rPr lang="zh-CN" altLang="en-US" dirty="0"/>
              <a:t>（</a:t>
            </a:r>
            <a:r>
              <a:rPr lang="en-US" altLang="zh-CN" dirty="0"/>
              <a:t>2</a:t>
            </a:r>
            <a:r>
              <a:rPr lang="zh-CN" altLang="en-US" dirty="0"/>
              <a:t>）推理机执行基于</a:t>
            </a:r>
            <a:r>
              <a:rPr lang="en-US" altLang="zh-CN" dirty="0"/>
              <a:t>RDF</a:t>
            </a:r>
            <a:r>
              <a:rPr lang="zh-CN" altLang="en-US" dirty="0"/>
              <a:t>规则的前向链推理，由显式三元组推导出全部导出三元组，导出三元组会随显式三元组的更新而同步更新；</a:t>
            </a:r>
            <a:endParaRPr lang="en-US" altLang="zh-CN" dirty="0"/>
          </a:p>
          <a:p>
            <a:r>
              <a:rPr lang="zh-CN" altLang="en-US" dirty="0"/>
              <a:t>（</a:t>
            </a:r>
            <a:r>
              <a:rPr lang="en-US" altLang="zh-CN" dirty="0"/>
              <a:t>3</a:t>
            </a:r>
            <a:r>
              <a:rPr lang="zh-CN" altLang="en-US" dirty="0"/>
              <a:t>）存储层使用</a:t>
            </a:r>
            <a:r>
              <a:rPr lang="en-US" altLang="zh-CN" dirty="0"/>
              <a:t>pos</a:t>
            </a:r>
            <a:r>
              <a:rPr lang="zh-CN" altLang="en-US" dirty="0"/>
              <a:t>和</a:t>
            </a:r>
            <a:r>
              <a:rPr lang="en-US" altLang="zh-CN" dirty="0" err="1"/>
              <a:t>pso</a:t>
            </a:r>
            <a:r>
              <a:rPr lang="zh-CN" altLang="en-US" dirty="0"/>
              <a:t>两种三元组索引、</a:t>
            </a:r>
            <a:r>
              <a:rPr lang="en-US" altLang="zh-CN" dirty="0" err="1"/>
              <a:t>psco</a:t>
            </a:r>
            <a:r>
              <a:rPr lang="zh-CN" altLang="en-US" dirty="0"/>
              <a:t>和</a:t>
            </a:r>
            <a:r>
              <a:rPr lang="en-US" altLang="zh-CN" dirty="0" err="1"/>
              <a:t>pocs</a:t>
            </a:r>
            <a:r>
              <a:rPr lang="zh-CN" altLang="en-US" dirty="0"/>
              <a:t>两种带有上下文信息的四元组索引以及字面值所以存储</a:t>
            </a:r>
            <a:r>
              <a:rPr lang="en-US" altLang="zh-CN" dirty="0"/>
              <a:t>RDF</a:t>
            </a:r>
            <a:r>
              <a:rPr lang="zh-CN" altLang="en-US" dirty="0"/>
              <a:t>数据；实体池是</a:t>
            </a:r>
            <a:r>
              <a:rPr lang="en-US" altLang="zh-CN" dirty="0" err="1"/>
              <a:t>GraphDB</a:t>
            </a:r>
            <a:r>
              <a:rPr lang="zh-CN" altLang="en-US" dirty="0"/>
              <a:t>存储层的核心部件，起到将</a:t>
            </a:r>
            <a:r>
              <a:rPr lang="en-US" altLang="zh-CN" dirty="0"/>
              <a:t>RDF</a:t>
            </a:r>
            <a:r>
              <a:rPr lang="zh-CN" altLang="en-US" dirty="0"/>
              <a:t>实体（</a:t>
            </a:r>
            <a:r>
              <a:rPr lang="en-US" altLang="zh-CN" dirty="0"/>
              <a:t>URI</a:t>
            </a:r>
            <a:r>
              <a:rPr lang="zh-CN" altLang="en-US" dirty="0"/>
              <a:t>、空节点和字面值）映射到内部整数</a:t>
            </a:r>
            <a:r>
              <a:rPr lang="en-US" altLang="zh-CN" dirty="0"/>
              <a:t>ID</a:t>
            </a:r>
            <a:r>
              <a:rPr lang="zh-CN" altLang="en-US" dirty="0"/>
              <a:t>的字典编码器的作用，同时还实现了对事务管理的支持机制。</a:t>
            </a:r>
            <a:endParaRPr lang="en-US" altLang="zh-CN" dirty="0"/>
          </a:p>
          <a:p>
            <a:r>
              <a:rPr lang="zh-CN" altLang="en-US" dirty="0"/>
              <a:t>关于</a:t>
            </a:r>
            <a:r>
              <a:rPr lang="en-US" altLang="zh-CN" dirty="0"/>
              <a:t>Connectors</a:t>
            </a:r>
            <a:endParaRPr lang="en-US" altLang="zh-CN" dirty="0"/>
          </a:p>
          <a:p>
            <a:r>
              <a:rPr lang="en-US" altLang="zh-CN" dirty="0"/>
              <a:t> connectors</a:t>
            </a:r>
            <a:r>
              <a:rPr lang="zh-CN" altLang="en-US" dirty="0"/>
              <a:t>桥梁作用包括用于建立快速关键字查找功能的</a:t>
            </a:r>
            <a:r>
              <a:rPr lang="en-US" altLang="zh-CN" dirty="0"/>
              <a:t>Lucene</a:t>
            </a:r>
            <a:r>
              <a:rPr lang="zh-CN" altLang="en-US" dirty="0"/>
              <a:t>和用于建立搜素引擎的</a:t>
            </a:r>
            <a:r>
              <a:rPr lang="en-US" altLang="zh-CN" dirty="0" err="1"/>
              <a:t>Solr</a:t>
            </a:r>
            <a:r>
              <a:rPr lang="zh-CN" altLang="en-US" dirty="0"/>
              <a:t>和</a:t>
            </a:r>
            <a:r>
              <a:rPr lang="en-US" altLang="zh-CN" dirty="0"/>
              <a:t>Elasticsearch.</a:t>
            </a:r>
            <a:endParaRPr lang="en-US" altLang="zh-CN" dirty="0"/>
          </a:p>
          <a:p>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r>
              <a:rPr lang="zh-CN" altLang="en-US" dirty="0"/>
              <a:t>例如，一个节点记录长度是</a:t>
            </a:r>
            <a:r>
              <a:rPr lang="en-US" altLang="zh-CN" dirty="0"/>
              <a:t>9</a:t>
            </a:r>
            <a:r>
              <a:rPr lang="zh-CN" altLang="en-US" dirty="0"/>
              <a:t>字节，如果要查找</a:t>
            </a:r>
            <a:r>
              <a:rPr lang="en-US" altLang="zh-CN" dirty="0"/>
              <a:t>id</a:t>
            </a:r>
            <a:r>
              <a:rPr lang="zh-CN" altLang="en-US" dirty="0"/>
              <a:t>为</a:t>
            </a:r>
            <a:r>
              <a:rPr lang="en-US" altLang="zh-CN" dirty="0"/>
              <a:t>99</a:t>
            </a:r>
            <a:r>
              <a:rPr lang="zh-CN" altLang="en-US" dirty="0"/>
              <a:t>的节点记录所在位置（</a:t>
            </a:r>
            <a:r>
              <a:rPr lang="en-US" altLang="zh-CN" dirty="0"/>
              <a:t>id</a:t>
            </a:r>
            <a:r>
              <a:rPr lang="zh-CN" altLang="en-US" dirty="0"/>
              <a:t>从</a:t>
            </a:r>
            <a:r>
              <a:rPr lang="en-US" altLang="zh-CN" dirty="0"/>
              <a:t>0</a:t>
            </a:r>
            <a:r>
              <a:rPr lang="zh-CN" altLang="en-US" dirty="0"/>
              <a:t>开始），则可直接到节点存储文件第</a:t>
            </a:r>
            <a:r>
              <a:rPr lang="en-US" altLang="zh-CN" dirty="0"/>
              <a:t>891</a:t>
            </a:r>
            <a:r>
              <a:rPr lang="zh-CN" altLang="en-US" dirty="0"/>
              <a:t>个字节处访问（存储文件从第</a:t>
            </a:r>
            <a:r>
              <a:rPr lang="en-US" altLang="zh-CN" dirty="0"/>
              <a:t>0</a:t>
            </a:r>
            <a:r>
              <a:rPr lang="zh-CN" altLang="en-US" dirty="0"/>
              <a:t>个字节开始）。</a:t>
            </a:r>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r>
              <a:rPr lang="zh-CN" altLang="en-US" dirty="0"/>
              <a:t>查看</a:t>
            </a:r>
            <a:r>
              <a:rPr lang="en-US" altLang="zh-CN" dirty="0"/>
              <a:t>1</a:t>
            </a:r>
            <a:r>
              <a:rPr lang="zh-CN" altLang="en-US" dirty="0"/>
              <a:t>结点存储的关系</a:t>
            </a:r>
            <a:r>
              <a:rPr lang="en-US" altLang="zh-CN" dirty="0"/>
              <a:t>id</a:t>
            </a:r>
            <a:r>
              <a:rPr lang="zh-CN" altLang="en-US" dirty="0"/>
              <a:t>，依次链接</a:t>
            </a:r>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dirty="0"/>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14:cpLocks xmlns:a14="http://schemas.microsoft.com/office/drawing/2010/main" noGrp="1" noRot="1" noChangeAspect="1"/>
          </p:cNvSpPr>
          <p:nvPr>
            <p:ph type="sldImg"/>
          </p:nvPr>
        </p:nvSpPr>
        <p:spPr/>
      </p:sp>
      <p:sp>
        <p:nvSpPr>
          <p:cNvPr id="3" name="备注占位符 2"/>
          <p:cNvSpPr>
            <a14:cpLocks xmlns:a14="http://schemas.microsoft.com/office/drawing/2010/main" noGrp="1"/>
          </p:cNvSpPr>
          <p:nvPr>
            <p:ph type="body" idx="1"/>
          </p:nvPr>
        </p:nvSpPr>
        <p:spPr/>
        <p:txBody>
          <a:bodyPr/>
          <a:lstStyle/>
          <a:p>
            <a:endParaRPr lang="zh-CN" altLang="en-US"/>
          </a:p>
        </p:txBody>
      </p:sp>
      <p:sp>
        <p:nvSpPr>
          <p:cNvPr id="4" name="灯片编号占位符 3"/>
          <p:cNvSpPr>
            <a14:cpLocks xmlns:a14="http://schemas.microsoft.com/office/drawing/2010/main" noGrp="1"/>
          </p:cNvSpPr>
          <p:nvPr>
            <p:ph type="sldNum" sz="quarter" idx="10"/>
          </p:nvPr>
        </p:nvSpPr>
        <p:spPr/>
        <p:txBody>
          <a:bodyPr/>
          <a:lstStyle/>
          <a:p>
            <a:fld id="{35498F02-6816-45C3-AEBD-CE1F64FF715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ctrTitle"/>
          </p:nvPr>
        </p:nvSpPr>
        <p:spPr>
          <a:xfrm>
            <a:off x="675085" y="1565764"/>
            <a:ext cx="7650956" cy="1080400"/>
          </a:xfrm>
        </p:spPr>
        <p:txBody>
          <a:bodyPr/>
          <a:lstStyle/>
          <a:p>
            <a:r>
              <a:rPr lang="zh-CN" altLang="en-US"/>
              <a:t>单击此处编辑母版标题样式</a:t>
            </a:r>
            <a:endParaRPr lang="zh-CN" altLang="en-US"/>
          </a:p>
        </p:txBody>
      </p:sp>
      <p:sp>
        <p:nvSpPr>
          <p:cNvPr id="3" name="副标题 2"/>
          <p:cNvSpPr>
            <a14:cpLocks xmlns:a14="http://schemas.microsoft.com/office/drawing/2010/main"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320" indent="0" algn="ctr">
              <a:buNone/>
              <a:defRPr>
                <a:solidFill>
                  <a:schemeClr val="tx1">
                    <a:tint val="75000"/>
                  </a:schemeClr>
                </a:solidFill>
              </a:defRPr>
            </a:lvl2pPr>
            <a:lvl3pPr marL="802005" indent="0" algn="ctr">
              <a:buNone/>
              <a:defRPr>
                <a:solidFill>
                  <a:schemeClr val="tx1">
                    <a:tint val="75000"/>
                  </a:schemeClr>
                </a:solidFill>
              </a:defRPr>
            </a:lvl3pPr>
            <a:lvl4pPr marL="1203325" indent="0" algn="ctr">
              <a:buNone/>
              <a:defRPr>
                <a:solidFill>
                  <a:schemeClr val="tx1">
                    <a:tint val="75000"/>
                  </a:schemeClr>
                </a:solidFill>
              </a:defRPr>
            </a:lvl4pPr>
            <a:lvl5pPr marL="1604645" indent="0" algn="ctr">
              <a:buNone/>
              <a:defRPr>
                <a:solidFill>
                  <a:schemeClr val="tx1">
                    <a:tint val="75000"/>
                  </a:schemeClr>
                </a:solidFill>
              </a:defRPr>
            </a:lvl5pPr>
            <a:lvl6pPr marL="2005965" indent="0" algn="ctr">
              <a:buNone/>
              <a:defRPr>
                <a:solidFill>
                  <a:schemeClr val="tx1">
                    <a:tint val="75000"/>
                  </a:schemeClr>
                </a:solidFill>
              </a:defRPr>
            </a:lvl6pPr>
            <a:lvl7pPr marL="2406650" indent="0" algn="ctr">
              <a:buNone/>
              <a:defRPr>
                <a:solidFill>
                  <a:schemeClr val="tx1">
                    <a:tint val="75000"/>
                  </a:schemeClr>
                </a:solidFill>
              </a:defRPr>
            </a:lvl7pPr>
            <a:lvl8pPr marL="2807970" indent="0" algn="ctr">
              <a:buNone/>
              <a:defRPr>
                <a:solidFill>
                  <a:schemeClr val="tx1">
                    <a:tint val="75000"/>
                  </a:schemeClr>
                </a:solidFill>
              </a:defRPr>
            </a:lvl8pPr>
            <a:lvl9pPr marL="320929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14:cpLocks xmlns:a14="http://schemas.microsoft.com/office/drawing/2010/main"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14:cpLocks xmlns:a14="http://schemas.microsoft.com/office/drawing/2010/main" noGrp="1"/>
          </p:cNvSpPr>
          <p:nvPr>
            <p:ph type="ftr" sz="quarter" idx="11"/>
          </p:nvPr>
        </p:nvSpPr>
        <p:spPr/>
        <p:txBody>
          <a:bodyPr/>
          <a:lstStyle/>
          <a:p>
            <a:endParaRPr lang="zh-CN" altLang="en-US"/>
          </a:p>
        </p:txBody>
      </p:sp>
      <p:sp>
        <p:nvSpPr>
          <p:cNvPr id="6" name="灯片编号占位符 5"/>
          <p:cNvSpPr>
            <a14:cpLocks xmlns:a14="http://schemas.microsoft.com/office/drawing/2010/main"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p:txBody>
          <a:bodyPr/>
          <a:lstStyle/>
          <a:p>
            <a:r>
              <a:rPr lang="zh-CN" altLang="en-US"/>
              <a:t>单击此处编辑母版标题样式</a:t>
            </a:r>
            <a:endParaRPr lang="zh-CN" altLang="en-US"/>
          </a:p>
        </p:txBody>
      </p:sp>
      <p:sp>
        <p:nvSpPr>
          <p:cNvPr id="3" name="竖排文字占位符 2"/>
          <p:cNvSpPr>
            <a14:cpLocks xmlns:a14="http://schemas.microsoft.com/office/drawing/2010/main"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14:cpLocks xmlns:a14="http://schemas.microsoft.com/office/drawing/2010/main"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14:cpLocks xmlns:a14="http://schemas.microsoft.com/office/drawing/2010/main" noGrp="1"/>
          </p:cNvSpPr>
          <p:nvPr>
            <p:ph type="ftr" sz="quarter" idx="11"/>
          </p:nvPr>
        </p:nvSpPr>
        <p:spPr/>
        <p:txBody>
          <a:bodyPr/>
          <a:lstStyle/>
          <a:p>
            <a:endParaRPr lang="zh-CN" altLang="en-US"/>
          </a:p>
        </p:txBody>
      </p:sp>
      <p:sp>
        <p:nvSpPr>
          <p:cNvPr id="6" name="灯片编号占位符 5"/>
          <p:cNvSpPr>
            <a14:cpLocks xmlns:a14="http://schemas.microsoft.com/office/drawing/2010/main"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14:cpLocks xmlns:a14="http://schemas.microsoft.com/office/drawing/2010/main" noGrp="1"/>
          </p:cNvSpPr>
          <p:nvPr>
            <p:ph type="title" orient="vert"/>
          </p:nvPr>
        </p:nvSpPr>
        <p:spPr>
          <a:xfrm>
            <a:off x="6525816" y="201847"/>
            <a:ext cx="2025253" cy="4300600"/>
          </a:xfrm>
        </p:spPr>
        <p:txBody>
          <a:bodyPr vert="eaVert"/>
          <a:lstStyle/>
          <a:p>
            <a:r>
              <a:rPr lang="zh-CN" altLang="en-US"/>
              <a:t>单击此处编辑母版标题样式</a:t>
            </a:r>
            <a:endParaRPr lang="zh-CN" altLang="en-US"/>
          </a:p>
        </p:txBody>
      </p:sp>
      <p:sp>
        <p:nvSpPr>
          <p:cNvPr id="3" name="竖排文字占位符 2"/>
          <p:cNvSpPr>
            <a14:cpLocks xmlns:a14="http://schemas.microsoft.com/office/drawing/2010/main" noGrp="1"/>
          </p:cNvSpPr>
          <p:nvPr>
            <p:ph type="body" orient="vert" idx="1"/>
          </p:nvPr>
        </p:nvSpPr>
        <p:spPr>
          <a:xfrm>
            <a:off x="450056" y="201847"/>
            <a:ext cx="5925741" cy="43006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14:cpLocks xmlns:a14="http://schemas.microsoft.com/office/drawing/2010/main"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14:cpLocks xmlns:a14="http://schemas.microsoft.com/office/drawing/2010/main" noGrp="1"/>
          </p:cNvSpPr>
          <p:nvPr>
            <p:ph type="ftr" sz="quarter" idx="11"/>
          </p:nvPr>
        </p:nvSpPr>
        <p:spPr/>
        <p:txBody>
          <a:bodyPr/>
          <a:lstStyle/>
          <a:p>
            <a:endParaRPr lang="zh-CN" altLang="en-US"/>
          </a:p>
        </p:txBody>
      </p:sp>
      <p:sp>
        <p:nvSpPr>
          <p:cNvPr id="6" name="灯片编号占位符 5"/>
          <p:cNvSpPr>
            <a14:cpLocks xmlns:a14="http://schemas.microsoft.com/office/drawing/2010/main"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14:cpLocks xmlns:a14="http://schemas.microsoft.com/office/drawing/2010/main" noGrp="1"/>
          </p:cNvSpPr>
          <p:nvPr>
            <p:ph type="ctrTitle"/>
          </p:nvPr>
        </p:nvSpPr>
        <p:spPr>
          <a:xfrm>
            <a:off x="618177" y="287484"/>
            <a:ext cx="7764770" cy="584775"/>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14:cpLocks xmlns:a14="http://schemas.microsoft.com/office/drawing/2010/main" noGrp="1"/>
          </p:cNvSpPr>
          <p:nvPr>
            <p:ph type="subTitle" idx="4"/>
          </p:nvPr>
        </p:nvSpPr>
        <p:spPr>
          <a:xfrm>
            <a:off x="1350169" y="2822575"/>
            <a:ext cx="6300788" cy="207749"/>
          </a:xfrm>
          <a:prstGeom prst="rect">
            <a:avLst/>
          </a:prstGeom>
        </p:spPr>
        <p:txBody>
          <a:bodyPr wrap="square" lIns="0" tIns="0" rIns="0" bIns="0">
            <a:spAutoFit/>
          </a:bodyPr>
          <a:lstStyle>
            <a:lvl1pPr>
              <a:defRPr/>
            </a:lvl1pPr>
          </a:lstStyle>
          <a:p/>
        </p:txBody>
      </p:sp>
      <p:sp>
        <p:nvSpPr>
          <p:cNvPr id="4" name="Holder 4"/>
          <p:cNvSpPr>
            <a14:cpLocks xmlns:a14="http://schemas.microsoft.com/office/drawing/2010/main" noGrp="1"/>
          </p:cNvSpPr>
          <p:nvPr>
            <p:ph type="ftr" sz="quarter" idx="5"/>
          </p:nvPr>
        </p:nvSpPr>
        <p:spPr/>
        <p:txBody>
          <a:bodyPr lIns="0" tIns="0" rIns="0" bIns="0"/>
          <a:lstStyle>
            <a:lvl1pPr>
              <a:defRPr sz="880" b="0" i="0">
                <a:solidFill>
                  <a:schemeClr val="tx1"/>
                </a:solidFill>
                <a:latin typeface="SimSun"/>
                <a:cs typeface="SimSun"/>
              </a:defRPr>
            </a:lvl1pPr>
          </a:lstStyle>
          <a:p>
            <a:pPr marL="9525">
              <a:lnSpc>
                <a:spcPts val="975"/>
              </a:lnSpc>
            </a:pPr>
            <a:r>
              <a:rPr lang="zh-CN" altLang="en-US"/>
              <a:t>互联网新技术在线教育领航者</a:t>
            </a:r>
            <a:endParaRPr lang="zh-CN" altLang="en-US" dirty="0"/>
          </a:p>
        </p:txBody>
      </p:sp>
      <p:sp>
        <p:nvSpPr>
          <p:cNvPr id="5" name="Holder 5"/>
          <p:cNvSpPr>
            <a14:cpLocks xmlns:a14="http://schemas.microsoft.com/office/drawing/2010/main"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14:cpLocks xmlns:a14="http://schemas.microsoft.com/office/drawing/2010/main"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14:cpLocks xmlns:a14="http://schemas.microsoft.com/office/drawing/2010/main" noGrp="1"/>
          </p:cNvSpPr>
          <p:nvPr>
            <p:ph type="title"/>
          </p:nvPr>
        </p:nvSpPr>
        <p:spPr>
          <a:xfrm>
            <a:off x="2362421" y="2310760"/>
            <a:ext cx="4276283" cy="429798"/>
          </a:xfrm>
        </p:spPr>
        <p:txBody>
          <a:bodyPr lIns="0" tIns="0" rIns="0" bIns="0"/>
          <a:lstStyle>
            <a:lvl1pPr>
              <a:defRPr sz="2795" b="1" i="0">
                <a:solidFill>
                  <a:schemeClr val="tx1"/>
                </a:solidFill>
                <a:latin typeface="Microsoft JhengHei"/>
                <a:cs typeface="Microsoft JhengHei"/>
              </a:defRPr>
            </a:lvl1pPr>
          </a:lstStyle>
          <a:p/>
        </p:txBody>
      </p:sp>
      <p:sp>
        <p:nvSpPr>
          <p:cNvPr id="3" name="Holder 3"/>
          <p:cNvSpPr>
            <a14:cpLocks xmlns:a14="http://schemas.microsoft.com/office/drawing/2010/main" noGrp="1"/>
          </p:cNvSpPr>
          <p:nvPr>
            <p:ph type="body" idx="1"/>
          </p:nvPr>
        </p:nvSpPr>
        <p:spPr>
          <a:xfrm>
            <a:off x="926617" y="1682867"/>
            <a:ext cx="7147892" cy="152671"/>
          </a:xfrm>
        </p:spPr>
        <p:txBody>
          <a:bodyPr lIns="0" tIns="0" rIns="0" bIns="0"/>
          <a:lstStyle>
            <a:lvl1pPr>
              <a:defRPr sz="990" b="0" i="0">
                <a:solidFill>
                  <a:schemeClr val="tx1"/>
                </a:solidFill>
                <a:latin typeface="Arial MT"/>
                <a:cs typeface="Arial MT"/>
              </a:defRPr>
            </a:lvl1pPr>
          </a:lstStyle>
          <a:p/>
        </p:txBody>
      </p:sp>
      <p:sp>
        <p:nvSpPr>
          <p:cNvPr id="4" name="Holder 4"/>
          <p:cNvSpPr>
            <a14:cpLocks xmlns:a14="http://schemas.microsoft.com/office/drawing/2010/main" noGrp="1"/>
          </p:cNvSpPr>
          <p:nvPr>
            <p:ph type="ftr" sz="quarter" idx="5"/>
          </p:nvPr>
        </p:nvSpPr>
        <p:spPr/>
        <p:txBody>
          <a:bodyPr lIns="0" tIns="0" rIns="0" bIns="0"/>
          <a:lstStyle>
            <a:lvl1pPr>
              <a:defRPr sz="880" b="0" i="0">
                <a:solidFill>
                  <a:schemeClr val="tx1"/>
                </a:solidFill>
                <a:latin typeface="SimSun"/>
                <a:cs typeface="SimSun"/>
              </a:defRPr>
            </a:lvl1pPr>
          </a:lstStyle>
          <a:p>
            <a:pPr marL="9525">
              <a:lnSpc>
                <a:spcPts val="975"/>
              </a:lnSpc>
            </a:pPr>
            <a:r>
              <a:rPr lang="zh-CN" altLang="en-US"/>
              <a:t>互联网新技术在线教育领航者</a:t>
            </a:r>
            <a:endParaRPr lang="zh-CN" altLang="en-US" dirty="0"/>
          </a:p>
        </p:txBody>
      </p:sp>
      <p:sp>
        <p:nvSpPr>
          <p:cNvPr id="5" name="Holder 5"/>
          <p:cNvSpPr>
            <a14:cpLocks xmlns:a14="http://schemas.microsoft.com/office/drawing/2010/main"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14:cpLocks xmlns:a14="http://schemas.microsoft.com/office/drawing/2010/main"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14:cpLocks xmlns:a14="http://schemas.microsoft.com/office/drawing/2010/main" noGrp="1"/>
          </p:cNvSpPr>
          <p:nvPr>
            <p:ph type="title"/>
          </p:nvPr>
        </p:nvSpPr>
        <p:spPr>
          <a:xfrm>
            <a:off x="2362421" y="2310760"/>
            <a:ext cx="4276283" cy="429798"/>
          </a:xfrm>
        </p:spPr>
        <p:txBody>
          <a:bodyPr lIns="0" tIns="0" rIns="0" bIns="0"/>
          <a:lstStyle>
            <a:lvl1pPr>
              <a:defRPr sz="2795" b="1" i="0">
                <a:solidFill>
                  <a:schemeClr val="tx1"/>
                </a:solidFill>
                <a:latin typeface="Microsoft JhengHei"/>
                <a:cs typeface="Microsoft JhengHei"/>
              </a:defRPr>
            </a:lvl1pPr>
          </a:lstStyle>
          <a:p/>
        </p:txBody>
      </p:sp>
      <p:sp>
        <p:nvSpPr>
          <p:cNvPr id="3" name="Holder 3"/>
          <p:cNvSpPr>
            <a14:cpLocks xmlns:a14="http://schemas.microsoft.com/office/drawing/2010/main" noGrp="1"/>
          </p:cNvSpPr>
          <p:nvPr>
            <p:ph sz="half" idx="2"/>
          </p:nvPr>
        </p:nvSpPr>
        <p:spPr>
          <a:xfrm>
            <a:off x="450056" y="1159272"/>
            <a:ext cx="3915489" cy="207749"/>
          </a:xfrm>
          <a:prstGeom prst="rect">
            <a:avLst/>
          </a:prstGeom>
        </p:spPr>
        <p:txBody>
          <a:bodyPr wrap="square" lIns="0" tIns="0" rIns="0" bIns="0">
            <a:spAutoFit/>
          </a:bodyPr>
          <a:lstStyle>
            <a:lvl1pPr>
              <a:defRPr/>
            </a:lvl1pPr>
          </a:lstStyle>
          <a:p/>
        </p:txBody>
      </p:sp>
      <p:sp>
        <p:nvSpPr>
          <p:cNvPr id="4" name="Holder 4"/>
          <p:cNvSpPr>
            <a14:cpLocks xmlns:a14="http://schemas.microsoft.com/office/drawing/2010/main" noGrp="1"/>
          </p:cNvSpPr>
          <p:nvPr>
            <p:ph sz="half" idx="3"/>
          </p:nvPr>
        </p:nvSpPr>
        <p:spPr>
          <a:xfrm>
            <a:off x="6138516" y="1051559"/>
            <a:ext cx="2275284" cy="203582"/>
          </a:xfrm>
          <a:prstGeom prst="rect">
            <a:avLst/>
          </a:prstGeom>
        </p:spPr>
        <p:txBody>
          <a:bodyPr wrap="square" lIns="0" tIns="0" rIns="0" bIns="0">
            <a:spAutoFit/>
          </a:bodyPr>
          <a:lstStyle>
            <a:lvl1pPr>
              <a:defRPr sz="1325" b="0" i="0">
                <a:solidFill>
                  <a:schemeClr val="tx1"/>
                </a:solidFill>
                <a:latin typeface="Times New Roman"/>
                <a:cs typeface="Times New Roman"/>
              </a:defRPr>
            </a:lvl1pPr>
          </a:lstStyle>
          <a:p/>
        </p:txBody>
      </p:sp>
      <p:sp>
        <p:nvSpPr>
          <p:cNvPr id="5" name="Holder 5"/>
          <p:cNvSpPr>
            <a14:cpLocks xmlns:a14="http://schemas.microsoft.com/office/drawing/2010/main" noGrp="1"/>
          </p:cNvSpPr>
          <p:nvPr>
            <p:ph type="ftr" sz="quarter" idx="5"/>
          </p:nvPr>
        </p:nvSpPr>
        <p:spPr/>
        <p:txBody>
          <a:bodyPr lIns="0" tIns="0" rIns="0" bIns="0"/>
          <a:lstStyle>
            <a:lvl1pPr>
              <a:defRPr sz="880" b="0" i="0">
                <a:solidFill>
                  <a:schemeClr val="tx1"/>
                </a:solidFill>
                <a:latin typeface="SimSun"/>
                <a:cs typeface="SimSun"/>
              </a:defRPr>
            </a:lvl1pPr>
          </a:lstStyle>
          <a:p>
            <a:pPr marL="9525">
              <a:lnSpc>
                <a:spcPts val="975"/>
              </a:lnSpc>
            </a:pPr>
            <a:r>
              <a:rPr lang="zh-CN" altLang="en-US"/>
              <a:t>互联网新技术在线教育领航者</a:t>
            </a:r>
            <a:endParaRPr lang="zh-CN" altLang="en-US" dirty="0"/>
          </a:p>
        </p:txBody>
      </p:sp>
      <p:sp>
        <p:nvSpPr>
          <p:cNvPr id="6" name="Holder 6"/>
          <p:cNvSpPr>
            <a14:cpLocks xmlns:a14="http://schemas.microsoft.com/office/drawing/2010/main"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14:cpLocks xmlns:a14="http://schemas.microsoft.com/office/drawing/2010/main"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14:cpLocks xmlns:a14="http://schemas.microsoft.com/office/drawing/2010/main" noGrp="1"/>
          </p:cNvSpPr>
          <p:nvPr>
            <p:ph type="title"/>
          </p:nvPr>
        </p:nvSpPr>
        <p:spPr>
          <a:xfrm>
            <a:off x="2362421" y="2310760"/>
            <a:ext cx="4276283" cy="429798"/>
          </a:xfrm>
        </p:spPr>
        <p:txBody>
          <a:bodyPr lIns="0" tIns="0" rIns="0" bIns="0"/>
          <a:lstStyle>
            <a:lvl1pPr>
              <a:defRPr sz="2795" b="1" i="0">
                <a:solidFill>
                  <a:schemeClr val="tx1"/>
                </a:solidFill>
                <a:latin typeface="Microsoft JhengHei"/>
                <a:cs typeface="Microsoft JhengHei"/>
              </a:defRPr>
            </a:lvl1pPr>
          </a:lstStyle>
          <a:p/>
        </p:txBody>
      </p:sp>
      <p:sp>
        <p:nvSpPr>
          <p:cNvPr id="3" name="Holder 3"/>
          <p:cNvSpPr>
            <a14:cpLocks xmlns:a14="http://schemas.microsoft.com/office/drawing/2010/main" noGrp="1"/>
          </p:cNvSpPr>
          <p:nvPr>
            <p:ph type="ftr" sz="quarter" idx="5"/>
          </p:nvPr>
        </p:nvSpPr>
        <p:spPr/>
        <p:txBody>
          <a:bodyPr lIns="0" tIns="0" rIns="0" bIns="0"/>
          <a:lstStyle>
            <a:lvl1pPr>
              <a:defRPr sz="880" b="0" i="0">
                <a:solidFill>
                  <a:schemeClr val="tx1"/>
                </a:solidFill>
                <a:latin typeface="SimSun"/>
                <a:cs typeface="SimSun"/>
              </a:defRPr>
            </a:lvl1pPr>
          </a:lstStyle>
          <a:p>
            <a:pPr marL="9525">
              <a:lnSpc>
                <a:spcPts val="975"/>
              </a:lnSpc>
            </a:pPr>
            <a:r>
              <a:rPr lang="zh-CN" altLang="en-US"/>
              <a:t>互联网新技术在线教育领航者</a:t>
            </a:r>
            <a:endParaRPr lang="zh-CN" altLang="en-US" dirty="0"/>
          </a:p>
        </p:txBody>
      </p:sp>
      <p:sp>
        <p:nvSpPr>
          <p:cNvPr id="4" name="Holder 4"/>
          <p:cNvSpPr>
            <a14:cpLocks xmlns:a14="http://schemas.microsoft.com/office/drawing/2010/main"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14:cpLocks xmlns:a14="http://schemas.microsoft.com/office/drawing/2010/main"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14:cpLocks xmlns:a14="http://schemas.microsoft.com/office/drawing/2010/main" noGrp="1"/>
          </p:cNvSpPr>
          <p:nvPr>
            <p:ph type="ftr" sz="quarter" idx="5"/>
          </p:nvPr>
        </p:nvSpPr>
        <p:spPr/>
        <p:txBody>
          <a:bodyPr lIns="0" tIns="0" rIns="0" bIns="0"/>
          <a:lstStyle>
            <a:lvl1pPr>
              <a:defRPr sz="880" b="0" i="0">
                <a:solidFill>
                  <a:schemeClr val="tx1"/>
                </a:solidFill>
                <a:latin typeface="SimSun"/>
                <a:cs typeface="SimSun"/>
              </a:defRPr>
            </a:lvl1pPr>
          </a:lstStyle>
          <a:p>
            <a:pPr marL="9525">
              <a:lnSpc>
                <a:spcPts val="975"/>
              </a:lnSpc>
            </a:pPr>
            <a:r>
              <a:rPr lang="zh-CN" altLang="en-US"/>
              <a:t>互联网新技术在线教育领航者</a:t>
            </a:r>
            <a:endParaRPr lang="zh-CN" altLang="en-US" dirty="0"/>
          </a:p>
        </p:txBody>
      </p:sp>
      <p:sp>
        <p:nvSpPr>
          <p:cNvPr id="3" name="Holder 3"/>
          <p:cNvSpPr>
            <a14:cpLocks xmlns:a14="http://schemas.microsoft.com/office/drawing/2010/main"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14:cpLocks xmlns:a14="http://schemas.microsoft.com/office/drawing/2010/main"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p:txBody>
          <a:bodyPr/>
          <a:lstStyle/>
          <a:p>
            <a:r>
              <a:rPr lang="zh-CN" altLang="en-US"/>
              <a:t>单击此处编辑母版标题样式</a:t>
            </a:r>
            <a:endParaRPr lang="zh-CN" altLang="en-US"/>
          </a:p>
        </p:txBody>
      </p:sp>
      <p:sp>
        <p:nvSpPr>
          <p:cNvPr id="3" name="内容占位符 2"/>
          <p:cNvSpPr>
            <a14:cpLocks xmlns:a14="http://schemas.microsoft.com/office/drawing/2010/main"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14:cpLocks xmlns:a14="http://schemas.microsoft.com/office/drawing/2010/main"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14:cpLocks xmlns:a14="http://schemas.microsoft.com/office/drawing/2010/main" noGrp="1"/>
          </p:cNvSpPr>
          <p:nvPr>
            <p:ph type="ftr" sz="quarter" idx="11"/>
          </p:nvPr>
        </p:nvSpPr>
        <p:spPr/>
        <p:txBody>
          <a:bodyPr/>
          <a:lstStyle/>
          <a:p>
            <a:endParaRPr lang="zh-CN" altLang="en-US"/>
          </a:p>
        </p:txBody>
      </p:sp>
      <p:sp>
        <p:nvSpPr>
          <p:cNvPr id="6" name="灯片编号占位符 5"/>
          <p:cNvSpPr>
            <a14:cpLocks xmlns:a14="http://schemas.microsoft.com/office/drawing/2010/main"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endParaRPr lang="zh-CN" altLang="en-US"/>
          </a:p>
        </p:txBody>
      </p:sp>
      <p:sp>
        <p:nvSpPr>
          <p:cNvPr id="3" name="文本占位符 2"/>
          <p:cNvSpPr>
            <a14:cpLocks xmlns:a14="http://schemas.microsoft.com/office/drawing/2010/main"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320" indent="0">
              <a:buNone/>
              <a:defRPr sz="1600">
                <a:solidFill>
                  <a:schemeClr val="tx1">
                    <a:tint val="75000"/>
                  </a:schemeClr>
                </a:solidFill>
              </a:defRPr>
            </a:lvl2pPr>
            <a:lvl3pPr marL="802005" indent="0">
              <a:buNone/>
              <a:defRPr sz="1400">
                <a:solidFill>
                  <a:schemeClr val="tx1">
                    <a:tint val="75000"/>
                  </a:schemeClr>
                </a:solidFill>
              </a:defRPr>
            </a:lvl3pPr>
            <a:lvl4pPr marL="1203325" indent="0">
              <a:buNone/>
              <a:defRPr sz="1200">
                <a:solidFill>
                  <a:schemeClr val="tx1">
                    <a:tint val="75000"/>
                  </a:schemeClr>
                </a:solidFill>
              </a:defRPr>
            </a:lvl4pPr>
            <a:lvl5pPr marL="1604645" indent="0">
              <a:buNone/>
              <a:defRPr sz="1200">
                <a:solidFill>
                  <a:schemeClr val="tx1">
                    <a:tint val="75000"/>
                  </a:schemeClr>
                </a:solidFill>
              </a:defRPr>
            </a:lvl5pPr>
            <a:lvl6pPr marL="2005965" indent="0">
              <a:buNone/>
              <a:defRPr sz="1200">
                <a:solidFill>
                  <a:schemeClr val="tx1">
                    <a:tint val="75000"/>
                  </a:schemeClr>
                </a:solidFill>
              </a:defRPr>
            </a:lvl6pPr>
            <a:lvl7pPr marL="2406650" indent="0">
              <a:buNone/>
              <a:defRPr sz="1200">
                <a:solidFill>
                  <a:schemeClr val="tx1">
                    <a:tint val="75000"/>
                  </a:schemeClr>
                </a:solidFill>
              </a:defRPr>
            </a:lvl7pPr>
            <a:lvl8pPr marL="2807970" indent="0">
              <a:buNone/>
              <a:defRPr sz="1200">
                <a:solidFill>
                  <a:schemeClr val="tx1">
                    <a:tint val="75000"/>
                  </a:schemeClr>
                </a:solidFill>
              </a:defRPr>
            </a:lvl8pPr>
            <a:lvl9pPr marL="320929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14:cpLocks xmlns:a14="http://schemas.microsoft.com/office/drawing/2010/main"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14:cpLocks xmlns:a14="http://schemas.microsoft.com/office/drawing/2010/main" noGrp="1"/>
          </p:cNvSpPr>
          <p:nvPr>
            <p:ph type="ftr" sz="quarter" idx="11"/>
          </p:nvPr>
        </p:nvSpPr>
        <p:spPr/>
        <p:txBody>
          <a:bodyPr/>
          <a:lstStyle/>
          <a:p>
            <a:endParaRPr lang="zh-CN" altLang="en-US"/>
          </a:p>
        </p:txBody>
      </p:sp>
      <p:sp>
        <p:nvSpPr>
          <p:cNvPr id="6" name="灯片编号占位符 5"/>
          <p:cNvSpPr>
            <a14:cpLocks xmlns:a14="http://schemas.microsoft.com/office/drawing/2010/main"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p:txBody>
          <a:bodyPr/>
          <a:lstStyle/>
          <a:p>
            <a:r>
              <a:rPr lang="zh-CN" altLang="en-US"/>
              <a:t>单击此处编辑母版标题样式</a:t>
            </a:r>
            <a:endParaRPr lang="zh-CN" altLang="en-US"/>
          </a:p>
        </p:txBody>
      </p:sp>
      <p:sp>
        <p:nvSpPr>
          <p:cNvPr id="3" name="内容占位符 2"/>
          <p:cNvSpPr>
            <a14:cpLocks xmlns:a14="http://schemas.microsoft.com/office/drawing/2010/main"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14:cpLocks xmlns:a14="http://schemas.microsoft.com/office/drawing/2010/main"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14:cpLocks xmlns:a14="http://schemas.microsoft.com/office/drawing/2010/main"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14:cpLocks xmlns:a14="http://schemas.microsoft.com/office/drawing/2010/main" noGrp="1"/>
          </p:cNvSpPr>
          <p:nvPr>
            <p:ph type="ftr" sz="quarter" idx="11"/>
          </p:nvPr>
        </p:nvSpPr>
        <p:spPr/>
        <p:txBody>
          <a:bodyPr/>
          <a:lstStyle/>
          <a:p>
            <a:endParaRPr lang="zh-CN" altLang="en-US"/>
          </a:p>
        </p:txBody>
      </p:sp>
      <p:sp>
        <p:nvSpPr>
          <p:cNvPr id="7" name="灯片编号占位符 6"/>
          <p:cNvSpPr>
            <a14:cpLocks xmlns:a14="http://schemas.microsoft.com/office/drawing/2010/main"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14:cpLocks xmlns:a14="http://schemas.microsoft.com/office/drawing/2010/main"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endParaRPr lang="zh-CN" altLang="en-US"/>
          </a:p>
        </p:txBody>
      </p:sp>
      <p:sp>
        <p:nvSpPr>
          <p:cNvPr id="4" name="内容占位符 3"/>
          <p:cNvSpPr>
            <a14:cpLocks xmlns:a14="http://schemas.microsoft.com/office/drawing/2010/main"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14:cpLocks xmlns:a14="http://schemas.microsoft.com/office/drawing/2010/main"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endParaRPr lang="zh-CN" altLang="en-US"/>
          </a:p>
        </p:txBody>
      </p:sp>
      <p:sp>
        <p:nvSpPr>
          <p:cNvPr id="6" name="内容占位符 5"/>
          <p:cNvSpPr>
            <a14:cpLocks xmlns:a14="http://schemas.microsoft.com/office/drawing/2010/main"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14:cpLocks xmlns:a14="http://schemas.microsoft.com/office/drawing/2010/main"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14:cpLocks xmlns:a14="http://schemas.microsoft.com/office/drawing/2010/main" noGrp="1"/>
          </p:cNvSpPr>
          <p:nvPr>
            <p:ph type="ftr" sz="quarter" idx="11"/>
          </p:nvPr>
        </p:nvSpPr>
        <p:spPr/>
        <p:txBody>
          <a:bodyPr/>
          <a:lstStyle/>
          <a:p>
            <a:endParaRPr lang="zh-CN" altLang="en-US"/>
          </a:p>
        </p:txBody>
      </p:sp>
      <p:sp>
        <p:nvSpPr>
          <p:cNvPr id="9" name="灯片编号占位符 8"/>
          <p:cNvSpPr>
            <a14:cpLocks xmlns:a14="http://schemas.microsoft.com/office/drawing/2010/main"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p:txBody>
          <a:bodyPr/>
          <a:lstStyle/>
          <a:p>
            <a:r>
              <a:rPr lang="zh-CN" altLang="en-US"/>
              <a:t>单击此处编辑母版标题样式</a:t>
            </a:r>
            <a:endParaRPr lang="zh-CN" altLang="en-US"/>
          </a:p>
        </p:txBody>
      </p:sp>
      <p:sp>
        <p:nvSpPr>
          <p:cNvPr id="3" name="日期占位符 2"/>
          <p:cNvSpPr>
            <a14:cpLocks xmlns:a14="http://schemas.microsoft.com/office/drawing/2010/main"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14:cpLocks xmlns:a14="http://schemas.microsoft.com/office/drawing/2010/main" noGrp="1"/>
          </p:cNvSpPr>
          <p:nvPr>
            <p:ph type="ftr" sz="quarter" idx="11"/>
          </p:nvPr>
        </p:nvSpPr>
        <p:spPr/>
        <p:txBody>
          <a:bodyPr/>
          <a:lstStyle/>
          <a:p>
            <a:endParaRPr lang="zh-CN" altLang="en-US"/>
          </a:p>
        </p:txBody>
      </p:sp>
      <p:sp>
        <p:nvSpPr>
          <p:cNvPr id="5" name="灯片编号占位符 4"/>
          <p:cNvSpPr>
            <a14:cpLocks xmlns:a14="http://schemas.microsoft.com/office/drawing/2010/main"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14:cpLocks xmlns:a14="http://schemas.microsoft.com/office/drawing/2010/main"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14:cpLocks xmlns:a14="http://schemas.microsoft.com/office/drawing/2010/main" noGrp="1"/>
          </p:cNvSpPr>
          <p:nvPr>
            <p:ph type="ftr" sz="quarter" idx="11"/>
          </p:nvPr>
        </p:nvSpPr>
        <p:spPr/>
        <p:txBody>
          <a:bodyPr/>
          <a:lstStyle/>
          <a:p>
            <a:endParaRPr lang="zh-CN" altLang="en-US"/>
          </a:p>
        </p:txBody>
      </p:sp>
      <p:sp>
        <p:nvSpPr>
          <p:cNvPr id="4" name="灯片编号占位符 3"/>
          <p:cNvSpPr>
            <a14:cpLocks xmlns:a14="http://schemas.microsoft.com/office/drawing/2010/main"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endParaRPr lang="zh-CN" altLang="en-US"/>
          </a:p>
        </p:txBody>
      </p:sp>
      <p:sp>
        <p:nvSpPr>
          <p:cNvPr id="3" name="内容占位符 2"/>
          <p:cNvSpPr>
            <a14:cpLocks xmlns:a14="http://schemas.microsoft.com/office/drawing/2010/main"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14:cpLocks xmlns:a14="http://schemas.microsoft.com/office/drawing/2010/main" noGrp="1"/>
          </p:cNvSpPr>
          <p:nvPr>
            <p:ph type="body" sz="half" idx="2"/>
          </p:nvPr>
        </p:nvSpPr>
        <p:spPr>
          <a:xfrm>
            <a:off x="450057" y="1054733"/>
            <a:ext cx="2961308" cy="3447714"/>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endParaRPr lang="zh-CN" altLang="en-US"/>
          </a:p>
        </p:txBody>
      </p:sp>
      <p:sp>
        <p:nvSpPr>
          <p:cNvPr id="5" name="日期占位符 4"/>
          <p:cNvSpPr>
            <a14:cpLocks xmlns:a14="http://schemas.microsoft.com/office/drawing/2010/main"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14:cpLocks xmlns:a14="http://schemas.microsoft.com/office/drawing/2010/main" noGrp="1"/>
          </p:cNvSpPr>
          <p:nvPr>
            <p:ph type="ftr" sz="quarter" idx="11"/>
          </p:nvPr>
        </p:nvSpPr>
        <p:spPr/>
        <p:txBody>
          <a:bodyPr/>
          <a:lstStyle/>
          <a:p>
            <a:endParaRPr lang="zh-CN" altLang="en-US"/>
          </a:p>
        </p:txBody>
      </p:sp>
      <p:sp>
        <p:nvSpPr>
          <p:cNvPr id="7" name="灯片编号占位符 6"/>
          <p:cNvSpPr>
            <a14:cpLocks xmlns:a14="http://schemas.microsoft.com/office/drawing/2010/main"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endParaRPr lang="zh-CN" altLang="en-US"/>
          </a:p>
        </p:txBody>
      </p:sp>
      <p:sp>
        <p:nvSpPr>
          <p:cNvPr id="3" name="图片占位符 2"/>
          <p:cNvSpPr>
            <a14:cpLocks xmlns:a14="http://schemas.microsoft.com/office/drawing/2010/main" noGrp="1"/>
          </p:cNvSpPr>
          <p:nvPr>
            <p:ph type="pic" idx="1"/>
          </p:nvPr>
        </p:nvSpPr>
        <p:spPr>
          <a:xfrm>
            <a:off x="1764284" y="450361"/>
            <a:ext cx="5400675" cy="3024188"/>
          </a:xfrm>
        </p:spPr>
        <p:txBody>
          <a:bodyPr/>
          <a:lstStyle>
            <a:lvl1pPr marL="0" indent="0">
              <a:buNone/>
              <a:defRPr sz="2800"/>
            </a:lvl1pPr>
            <a:lvl2pPr marL="401320" indent="0">
              <a:buNone/>
              <a:defRPr sz="2500"/>
            </a:lvl2pPr>
            <a:lvl3pPr marL="802005" indent="0">
              <a:buNone/>
              <a:defRPr sz="2100"/>
            </a:lvl3pPr>
            <a:lvl4pPr marL="1203325" indent="0">
              <a:buNone/>
              <a:defRPr sz="1800"/>
            </a:lvl4pPr>
            <a:lvl5pPr marL="1604645" indent="0">
              <a:buNone/>
              <a:defRPr sz="1800"/>
            </a:lvl5pPr>
            <a:lvl6pPr marL="2005965" indent="0">
              <a:buNone/>
              <a:defRPr sz="1800"/>
            </a:lvl6pPr>
            <a:lvl7pPr marL="2406650" indent="0">
              <a:buNone/>
              <a:defRPr sz="1800"/>
            </a:lvl7pPr>
            <a:lvl8pPr marL="2807970" indent="0">
              <a:buNone/>
              <a:defRPr sz="1800"/>
            </a:lvl8pPr>
            <a:lvl9pPr marL="3209290" indent="0">
              <a:buNone/>
              <a:defRPr sz="1800"/>
            </a:lvl9pPr>
          </a:lstStyle>
          <a:p>
            <a:endParaRPr lang="zh-CN" altLang="en-US"/>
          </a:p>
        </p:txBody>
      </p:sp>
      <p:sp>
        <p:nvSpPr>
          <p:cNvPr id="4" name="文本占位符 3"/>
          <p:cNvSpPr>
            <a14:cpLocks xmlns:a14="http://schemas.microsoft.com/office/drawing/2010/main" noGrp="1"/>
          </p:cNvSpPr>
          <p:nvPr>
            <p:ph type="body" sz="half" idx="2"/>
          </p:nvPr>
        </p:nvSpPr>
        <p:spPr>
          <a:xfrm>
            <a:off x="1764284" y="3944746"/>
            <a:ext cx="5400675" cy="591536"/>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endParaRPr lang="zh-CN" altLang="en-US"/>
          </a:p>
        </p:txBody>
      </p:sp>
      <p:sp>
        <p:nvSpPr>
          <p:cNvPr id="5" name="日期占位符 4"/>
          <p:cNvSpPr>
            <a14:cpLocks xmlns:a14="http://schemas.microsoft.com/office/drawing/2010/main"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14:cpLocks xmlns:a14="http://schemas.microsoft.com/office/drawing/2010/main" noGrp="1"/>
          </p:cNvSpPr>
          <p:nvPr>
            <p:ph type="ftr" sz="quarter" idx="11"/>
          </p:nvPr>
        </p:nvSpPr>
        <p:spPr/>
        <p:txBody>
          <a:bodyPr/>
          <a:lstStyle/>
          <a:p>
            <a:endParaRPr lang="zh-CN" altLang="en-US"/>
          </a:p>
        </p:txBody>
      </p:sp>
      <p:sp>
        <p:nvSpPr>
          <p:cNvPr id="7" name="灯片编号占位符 6"/>
          <p:cNvSpPr>
            <a14:cpLocks xmlns:a14="http://schemas.microsoft.com/office/drawing/2010/main"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14:cpLocks xmlns:a14="http://schemas.microsoft.com/office/drawing/2010/main"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endParaRPr lang="zh-CN" altLang="en-US"/>
          </a:p>
        </p:txBody>
      </p:sp>
      <p:sp>
        <p:nvSpPr>
          <p:cNvPr id="3" name="文本占位符 2"/>
          <p:cNvSpPr>
            <a14:cpLocks xmlns:a14="http://schemas.microsoft.com/office/drawing/2010/main"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14:cpLocks xmlns:a14="http://schemas.microsoft.com/office/drawing/2010/main"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14:cpLocks xmlns:a14="http://schemas.microsoft.com/office/drawing/2010/main"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14:cpLocks xmlns:a14="http://schemas.microsoft.com/office/drawing/2010/main"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6" cstate="print"/>
          <a:stretch>
            <a:fillRect/>
          </a:stretch>
        </p:blipFill>
        <p:spPr>
          <a:xfrm>
            <a:off x="0" y="0"/>
            <a:ext cx="9001125" cy="5040313"/>
          </a:xfrm>
          <a:prstGeom prst="rect">
            <a:avLst/>
          </a:prstGeom>
        </p:spPr>
      </p:pic>
      <p:sp>
        <p:nvSpPr>
          <p:cNvPr id="17" name="bg object 17"/>
          <p:cNvSpPr/>
          <p:nvPr/>
        </p:nvSpPr>
        <p:spPr>
          <a:xfrm>
            <a:off x="600075" y="693090"/>
            <a:ext cx="4583073" cy="80738"/>
          </a:xfrm>
          <a:custGeom>
            <a:avLst/>
            <a:gdLst/>
            <a:ahLst/>
            <a:cxnLst/>
            <a:rect l="l" t="t" r="r" b="b"/>
            <a:pathLst>
              <a:path w="4655820" h="109855">
                <a:moveTo>
                  <a:pt x="4655566" y="0"/>
                </a:moveTo>
                <a:lnTo>
                  <a:pt x="0" y="0"/>
                </a:lnTo>
                <a:lnTo>
                  <a:pt x="0" y="109537"/>
                </a:lnTo>
                <a:lnTo>
                  <a:pt x="4655566" y="109537"/>
                </a:lnTo>
                <a:lnTo>
                  <a:pt x="4655566" y="0"/>
                </a:lnTo>
                <a:close/>
              </a:path>
            </a:pathLst>
          </a:custGeom>
          <a:solidFill>
            <a:srgbClr val="CC0000"/>
          </a:solidFill>
        </p:spPr>
        <p:txBody>
          <a:bodyPr wrap="square" lIns="0" tIns="0" rIns="0" bIns="0" rtlCol="0"/>
          <a:lstStyle/>
          <a:p>
            <a:endParaRPr sz="1175"/>
          </a:p>
        </p:txBody>
      </p:sp>
      <p:sp>
        <p:nvSpPr>
          <p:cNvPr id="18" name="bg object 18"/>
          <p:cNvSpPr/>
          <p:nvPr/>
        </p:nvSpPr>
        <p:spPr>
          <a:xfrm>
            <a:off x="600076" y="693043"/>
            <a:ext cx="7834104" cy="0"/>
          </a:xfrm>
          <a:custGeom>
            <a:avLst/>
            <a:gdLst/>
            <a:ahLst/>
            <a:cxnLst/>
            <a:rect l="l" t="t" r="r" b="b"/>
            <a:pathLst>
              <a:path w="7958455">
                <a:moveTo>
                  <a:pt x="0" y="0"/>
                </a:moveTo>
                <a:lnTo>
                  <a:pt x="7958201" y="0"/>
                </a:lnTo>
              </a:path>
            </a:pathLst>
          </a:custGeom>
          <a:ln w="9525">
            <a:solidFill>
              <a:srgbClr val="CC0000"/>
            </a:solidFill>
          </a:ln>
        </p:spPr>
        <p:txBody>
          <a:bodyPr wrap="square" lIns="0" tIns="0" rIns="0" bIns="0" rtlCol="0"/>
          <a:lstStyle/>
          <a:p>
            <a:endParaRPr sz="1175"/>
          </a:p>
        </p:txBody>
      </p:sp>
      <p:sp>
        <p:nvSpPr>
          <p:cNvPr id="19" name="bg object 19"/>
          <p:cNvSpPr/>
          <p:nvPr/>
        </p:nvSpPr>
        <p:spPr>
          <a:xfrm>
            <a:off x="600075" y="4536282"/>
            <a:ext cx="7800975" cy="0"/>
          </a:xfrm>
          <a:custGeom>
            <a:avLst/>
            <a:gdLst/>
            <a:ahLst/>
            <a:cxnLst/>
            <a:rect l="l" t="t" r="r" b="b"/>
            <a:pathLst>
              <a:path w="7924800">
                <a:moveTo>
                  <a:pt x="0" y="0"/>
                </a:moveTo>
                <a:lnTo>
                  <a:pt x="7924800" y="0"/>
                </a:lnTo>
              </a:path>
            </a:pathLst>
          </a:custGeom>
          <a:ln w="3175">
            <a:solidFill>
              <a:srgbClr val="CC0000"/>
            </a:solidFill>
          </a:ln>
        </p:spPr>
        <p:txBody>
          <a:bodyPr wrap="square" lIns="0" tIns="0" rIns="0" bIns="0" rtlCol="0"/>
          <a:lstStyle/>
          <a:p>
            <a:endParaRPr sz="1175"/>
          </a:p>
        </p:txBody>
      </p:sp>
      <p:pic>
        <p:nvPicPr>
          <p:cNvPr id="20" name="bg object 20"/>
          <p:cNvPicPr/>
          <p:nvPr/>
        </p:nvPicPr>
        <p:blipFill>
          <a:blip r:embed="rId7" cstate="print"/>
          <a:stretch>
            <a:fillRect/>
          </a:stretch>
        </p:blipFill>
        <p:spPr>
          <a:xfrm>
            <a:off x="6982123" y="4584118"/>
            <a:ext cx="1417302" cy="309185"/>
          </a:xfrm>
          <a:prstGeom prst="rect">
            <a:avLst/>
          </a:prstGeom>
        </p:spPr>
      </p:pic>
      <p:sp>
        <p:nvSpPr>
          <p:cNvPr id="2" name="Holder 2"/>
          <p:cNvSpPr>
            <a14:cpLocks xmlns:a14="http://schemas.microsoft.com/office/drawing/2010/main" noGrp="1"/>
          </p:cNvSpPr>
          <p:nvPr>
            <p:ph type="title"/>
          </p:nvPr>
        </p:nvSpPr>
        <p:spPr>
          <a:xfrm>
            <a:off x="2362421" y="2310760"/>
            <a:ext cx="4276283" cy="584775"/>
          </a:xfrm>
          <a:prstGeom prst="rect">
            <a:avLst/>
          </a:prstGeom>
        </p:spPr>
        <p:txBody>
          <a:bodyPr wrap="square" lIns="0" tIns="0" rIns="0" bIns="0">
            <a:spAutoFit/>
          </a:bodyPr>
          <a:lstStyle>
            <a:lvl1pPr>
              <a:defRPr sz="3800" b="1" i="0">
                <a:solidFill>
                  <a:schemeClr val="tx1"/>
                </a:solidFill>
                <a:latin typeface="Microsoft JhengHei"/>
                <a:cs typeface="Microsoft JhengHei"/>
              </a:defRPr>
            </a:lvl1pPr>
          </a:lstStyle>
          <a:p/>
        </p:txBody>
      </p:sp>
      <p:sp>
        <p:nvSpPr>
          <p:cNvPr id="3" name="Holder 3"/>
          <p:cNvSpPr>
            <a14:cpLocks xmlns:a14="http://schemas.microsoft.com/office/drawing/2010/main" noGrp="1"/>
          </p:cNvSpPr>
          <p:nvPr>
            <p:ph type="body" idx="1"/>
          </p:nvPr>
        </p:nvSpPr>
        <p:spPr>
          <a:xfrm>
            <a:off x="926617" y="1682867"/>
            <a:ext cx="7147892" cy="207749"/>
          </a:xfrm>
          <a:prstGeom prst="rect">
            <a:avLst/>
          </a:prstGeom>
        </p:spPr>
        <p:txBody>
          <a:bodyPr wrap="square" lIns="0" tIns="0" rIns="0" bIns="0">
            <a:spAutoFit/>
          </a:bodyPr>
          <a:lstStyle>
            <a:lvl1pPr>
              <a:defRPr sz="1350" b="0" i="0">
                <a:solidFill>
                  <a:schemeClr val="tx1"/>
                </a:solidFill>
                <a:latin typeface="Arial MT"/>
                <a:cs typeface="Arial MT"/>
              </a:defRPr>
            </a:lvl1pPr>
          </a:lstStyle>
          <a:p/>
        </p:txBody>
      </p:sp>
      <p:sp>
        <p:nvSpPr>
          <p:cNvPr id="4" name="Holder 4"/>
          <p:cNvSpPr>
            <a14:cpLocks xmlns:a14="http://schemas.microsoft.com/office/drawing/2010/main" noGrp="1"/>
          </p:cNvSpPr>
          <p:nvPr>
            <p:ph type="ftr" sz="quarter" idx="5"/>
          </p:nvPr>
        </p:nvSpPr>
        <p:spPr>
          <a:xfrm>
            <a:off x="751094" y="4739053"/>
            <a:ext cx="1975247" cy="128240"/>
          </a:xfrm>
          <a:prstGeom prst="rect">
            <a:avLst/>
          </a:prstGeom>
        </p:spPr>
        <p:txBody>
          <a:bodyPr wrap="square" lIns="0" tIns="0" rIns="0" bIns="0">
            <a:spAutoFit/>
          </a:bodyPr>
          <a:lstStyle>
            <a:lvl1pPr>
              <a:defRPr sz="880" b="0" i="0">
                <a:solidFill>
                  <a:schemeClr val="tx1"/>
                </a:solidFill>
                <a:latin typeface="SimSun"/>
                <a:cs typeface="SimSun"/>
              </a:defRPr>
            </a:lvl1pPr>
          </a:lstStyle>
          <a:p>
            <a:pPr marL="9525">
              <a:lnSpc>
                <a:spcPts val="975"/>
              </a:lnSpc>
            </a:pPr>
            <a:r>
              <a:rPr lang="zh-CN" altLang="en-US"/>
              <a:t>互联网新技术在线教育领航者</a:t>
            </a:r>
            <a:endParaRPr lang="zh-CN" altLang="en-US" dirty="0"/>
          </a:p>
        </p:txBody>
      </p:sp>
      <p:sp>
        <p:nvSpPr>
          <p:cNvPr id="5" name="Holder 5"/>
          <p:cNvSpPr>
            <a14:cpLocks xmlns:a14="http://schemas.microsoft.com/office/drawing/2010/main" noGrp="1"/>
          </p:cNvSpPr>
          <p:nvPr>
            <p:ph type="dt" sz="half" idx="6"/>
          </p:nvPr>
        </p:nvSpPr>
        <p:spPr>
          <a:xfrm>
            <a:off x="450056" y="4687491"/>
            <a:ext cx="2070259" cy="252016"/>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14:cpLocks xmlns:a14="http://schemas.microsoft.com/office/drawing/2010/main" noGrp="1"/>
          </p:cNvSpPr>
          <p:nvPr>
            <p:ph type="sldNum" sz="quarter" idx="7"/>
          </p:nvPr>
        </p:nvSpPr>
        <p:spPr>
          <a:xfrm>
            <a:off x="6480810" y="4687491"/>
            <a:ext cx="2070259" cy="252016"/>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35915">
        <a:defRPr>
          <a:latin typeface="+mn-lt"/>
          <a:ea typeface="+mn-ea"/>
          <a:cs typeface="+mn-cs"/>
        </a:defRPr>
      </a:lvl2pPr>
      <a:lvl3pPr marL="671830">
        <a:defRPr>
          <a:latin typeface="+mn-lt"/>
          <a:ea typeface="+mn-ea"/>
          <a:cs typeface="+mn-cs"/>
        </a:defRPr>
      </a:lvl3pPr>
      <a:lvl4pPr marL="1008380">
        <a:defRPr>
          <a:latin typeface="+mn-lt"/>
          <a:ea typeface="+mn-ea"/>
          <a:cs typeface="+mn-cs"/>
        </a:defRPr>
      </a:lvl4pPr>
      <a:lvl5pPr marL="1344295">
        <a:defRPr>
          <a:latin typeface="+mn-lt"/>
          <a:ea typeface="+mn-ea"/>
          <a:cs typeface="+mn-cs"/>
        </a:defRPr>
      </a:lvl5pPr>
      <a:lvl6pPr marL="1680210">
        <a:defRPr>
          <a:latin typeface="+mn-lt"/>
          <a:ea typeface="+mn-ea"/>
          <a:cs typeface="+mn-cs"/>
        </a:defRPr>
      </a:lvl6pPr>
      <a:lvl7pPr marL="2016125">
        <a:defRPr>
          <a:latin typeface="+mn-lt"/>
          <a:ea typeface="+mn-ea"/>
          <a:cs typeface="+mn-cs"/>
        </a:defRPr>
      </a:lvl7pPr>
      <a:lvl8pPr marL="2352040">
        <a:defRPr>
          <a:latin typeface="+mn-lt"/>
          <a:ea typeface="+mn-ea"/>
          <a:cs typeface="+mn-cs"/>
        </a:defRPr>
      </a:lvl8pPr>
      <a:lvl9pPr marL="2688590">
        <a:defRPr>
          <a:latin typeface="+mn-lt"/>
          <a:ea typeface="+mn-ea"/>
          <a:cs typeface="+mn-cs"/>
        </a:defRPr>
      </a:lvl9pPr>
    </p:bodyStyle>
    <p:otherStyle>
      <a:lvl1pPr marL="0">
        <a:defRPr>
          <a:latin typeface="+mn-lt"/>
          <a:ea typeface="+mn-ea"/>
          <a:cs typeface="+mn-cs"/>
        </a:defRPr>
      </a:lvl1pPr>
      <a:lvl2pPr marL="335915">
        <a:defRPr>
          <a:latin typeface="+mn-lt"/>
          <a:ea typeface="+mn-ea"/>
          <a:cs typeface="+mn-cs"/>
        </a:defRPr>
      </a:lvl2pPr>
      <a:lvl3pPr marL="671830">
        <a:defRPr>
          <a:latin typeface="+mn-lt"/>
          <a:ea typeface="+mn-ea"/>
          <a:cs typeface="+mn-cs"/>
        </a:defRPr>
      </a:lvl3pPr>
      <a:lvl4pPr marL="1008380">
        <a:defRPr>
          <a:latin typeface="+mn-lt"/>
          <a:ea typeface="+mn-ea"/>
          <a:cs typeface="+mn-cs"/>
        </a:defRPr>
      </a:lvl4pPr>
      <a:lvl5pPr marL="1344295">
        <a:defRPr>
          <a:latin typeface="+mn-lt"/>
          <a:ea typeface="+mn-ea"/>
          <a:cs typeface="+mn-cs"/>
        </a:defRPr>
      </a:lvl5pPr>
      <a:lvl6pPr marL="1680210">
        <a:defRPr>
          <a:latin typeface="+mn-lt"/>
          <a:ea typeface="+mn-ea"/>
          <a:cs typeface="+mn-cs"/>
        </a:defRPr>
      </a:lvl6pPr>
      <a:lvl7pPr marL="2016125">
        <a:defRPr>
          <a:latin typeface="+mn-lt"/>
          <a:ea typeface="+mn-ea"/>
          <a:cs typeface="+mn-cs"/>
        </a:defRPr>
      </a:lvl7pPr>
      <a:lvl8pPr marL="2352040">
        <a:defRPr>
          <a:latin typeface="+mn-lt"/>
          <a:ea typeface="+mn-ea"/>
          <a:cs typeface="+mn-cs"/>
        </a:defRPr>
      </a:lvl8pPr>
      <a:lvl9pPr marL="268859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1.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1" Type="http://schemas.openxmlformats.org/officeDocument/2006/relationships/notesSlide" Target="../notesSlides/notesSlide33.xml"/><Relationship Id="rId10" Type="http://schemas.openxmlformats.org/officeDocument/2006/relationships/slideLayout" Target="../slideLayouts/slideLayout1.xml"/><Relationship Id="rId1" Type="http://schemas.openxmlformats.org/officeDocument/2006/relationships/image" Target="../media/image4.jpeg"/></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1.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4.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49.jpeg"/><Relationship Id="rId1" Type="http://schemas.openxmlformats.org/officeDocument/2006/relationships/image" Target="../media/image4.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4.jpe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1.xml"/><Relationship Id="rId5" Type="http://schemas.openxmlformats.org/officeDocument/2006/relationships/image" Target="../media/image55.jpeg"/><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4.jpeg"/></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slideLayout" Target="../slideLayouts/slideLayout1.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4.jpe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4.jpe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image" Target="../media/image58.jpeg"/><Relationship Id="rId1" Type="http://schemas.openxmlformats.org/officeDocument/2006/relationships/image" Target="../media/image4.jpe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image" Target="../media/image59.jpeg"/><Relationship Id="rId1" Type="http://schemas.openxmlformats.org/officeDocument/2006/relationships/image" Target="../media/image4.jpe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image" Target="../media/image60.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image" Target="../media/image60.jpeg"/><Relationship Id="rId1" Type="http://schemas.openxmlformats.org/officeDocument/2006/relationships/image" Target="../media/image4.jpe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xml"/><Relationship Id="rId2" Type="http://schemas.openxmlformats.org/officeDocument/2006/relationships/image" Target="../media/image61.jpeg"/><Relationship Id="rId1" Type="http://schemas.openxmlformats.org/officeDocument/2006/relationships/image" Target="../media/image4.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xml"/><Relationship Id="rId2" Type="http://schemas.openxmlformats.org/officeDocument/2006/relationships/image" Target="../media/image63.jpeg"/><Relationship Id="rId1" Type="http://schemas.openxmlformats.org/officeDocument/2006/relationships/image" Target="../media/image4.jpe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image" Target="../media/image64.jpeg"/><Relationship Id="rId1" Type="http://schemas.openxmlformats.org/officeDocument/2006/relationships/image" Target="../media/image4.jpe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xml"/><Relationship Id="rId2" Type="http://schemas.openxmlformats.org/officeDocument/2006/relationships/image" Target="../media/image65.jpeg"/><Relationship Id="rId1" Type="http://schemas.openxmlformats.org/officeDocument/2006/relationships/image" Target="../media/image4.jpe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4.jpe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1.xml"/><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60.xml"/><Relationship Id="rId6"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hyperlink" Target="https://github.com/jexp/batch-import/blob/2.3/readme.md" TargetMode="External"/><Relationship Id="rId3" Type="http://schemas.openxmlformats.org/officeDocument/2006/relationships/hyperlink" Target="http://neo4j.com/docs/java-reference/current/javadocs/org/neo4j/unsafe/batchinsert/BatchInserter.html" TargetMode="External"/><Relationship Id="rId2" Type="http://schemas.openxmlformats.org/officeDocument/2006/relationships/hyperlink" Target="http://neo4j.com/developer/guide-import-csv/" TargetMode="External"/><Relationship Id="rId1" Type="http://schemas.openxmlformats.org/officeDocument/2006/relationships/image" Target="../media/image4.jpe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xml"/><Relationship Id="rId2" Type="http://schemas.openxmlformats.org/officeDocument/2006/relationships/image" Target="../media/image1.tiff"/><Relationship Id="rId1" Type="http://schemas.openxmlformats.org/officeDocument/2006/relationships/image" Target="../media/image4.jpe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1.xml"/><Relationship Id="rId2" Type="http://schemas.openxmlformats.org/officeDocument/2006/relationships/image" Target="../media/image70.jpeg"/><Relationship Id="rId1" Type="http://schemas.openxmlformats.org/officeDocument/2006/relationships/image" Target="../media/image4.jpe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xml"/><Relationship Id="rId2" Type="http://schemas.openxmlformats.org/officeDocument/2006/relationships/image" Target="../media/image2.tiff"/><Relationship Id="rId1" Type="http://schemas.openxmlformats.org/officeDocument/2006/relationships/image" Target="../media/image4.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xml"/><Relationship Id="rId2" Type="http://schemas.openxmlformats.org/officeDocument/2006/relationships/hyperlink" Target="https://neo4j.com/" TargetMode="External"/><Relationship Id="rId1" Type="http://schemas.openxmlformats.org/officeDocument/2006/relationships/image" Target="../media/image4.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1.xml"/><Relationship Id="rId2" Type="http://schemas.openxmlformats.org/officeDocument/2006/relationships/image" Target="../media/image71.png"/><Relationship Id="rId1" Type="http://schemas.openxmlformats.org/officeDocument/2006/relationships/image" Target="../media/image4.jpe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73.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4.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4.jpe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4.jpe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1.xml"/><Relationship Id="rId3" Type="http://schemas.openxmlformats.org/officeDocument/2006/relationships/image" Target="../media/image77.png"/><Relationship Id="rId2" Type="http://schemas.openxmlformats.org/officeDocument/2006/relationships/hyperlink" Target="http://jena.apache.org/download/index.cgi" TargetMode="External"/><Relationship Id="rId1" Type="http://schemas.openxmlformats.org/officeDocument/2006/relationships/image" Target="../media/image4.jpe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4.jpe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1.xml"/><Relationship Id="rId2" Type="http://schemas.openxmlformats.org/officeDocument/2006/relationships/image" Target="../media/image80.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4.jpeg"/></Relationships>
</file>

<file path=ppt/slides/_rels/slide80.xml.rels><?xml version="1.0" encoding="UTF-8" standalone="yes"?>
<Relationships xmlns="http://schemas.openxmlformats.org/package/2006/relationships"><Relationship Id="rId7" Type="http://schemas.openxmlformats.org/officeDocument/2006/relationships/notesSlide" Target="../notesSlides/notesSlide80.xml"/><Relationship Id="rId6"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hyperlink" Target="http://localhost:3030/" TargetMode="External"/><Relationship Id="rId1" Type="http://schemas.openxmlformats.org/officeDocument/2006/relationships/image" Target="../media/image4.jpe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xml"/><Relationship Id="rId2" Type="http://schemas.openxmlformats.org/officeDocument/2006/relationships/image" Target="../media/image84.png"/><Relationship Id="rId1" Type="http://schemas.openxmlformats.org/officeDocument/2006/relationships/image" Target="../media/image4.jpe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1.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4.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Box 603"/>
          <p:cNvSpPr txBox="1"/>
          <p:nvPr/>
        </p:nvSpPr>
        <p:spPr bwMode="auto">
          <a:xfrm>
            <a:off x="1668042" y="2470065"/>
            <a:ext cx="2136647" cy="622048"/>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r>
              <a:rPr lang="zh-CN" altLang="en-US" sz="3600" dirty="0">
                <a:solidFill>
                  <a:schemeClr val="tx1"/>
                </a:solidFill>
              </a:rPr>
              <a:t>知识存储</a:t>
            </a:r>
            <a:endParaRPr lang="zh-CN" altLang="en-US" sz="3600" dirty="0">
              <a:solidFill>
                <a:schemeClr val="tx1"/>
              </a:solidFill>
            </a:endParaRPr>
          </a:p>
        </p:txBody>
      </p:sp>
      <p:sp>
        <p:nvSpPr>
          <p:cNvPr id="3" name="TextBox 603"/>
          <p:cNvSpPr txBox="1"/>
          <p:nvPr/>
        </p:nvSpPr>
        <p:spPr bwMode="auto">
          <a:xfrm>
            <a:off x="900162" y="3096220"/>
            <a:ext cx="3672408" cy="314271"/>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r>
              <a:rPr lang="zh-CN" altLang="en-US" sz="1600" dirty="0">
                <a:solidFill>
                  <a:schemeClr val="tx1"/>
                </a:solidFill>
              </a:rPr>
              <a:t>汇报人：第二组 指导老师：刘炜</a:t>
            </a:r>
            <a:r>
              <a:rPr lang="en-US" altLang="zh-CN" sz="1600" dirty="0">
                <a:solidFill>
                  <a:schemeClr val="tx1"/>
                </a:solidFill>
              </a:rPr>
              <a:t> </a:t>
            </a:r>
            <a:r>
              <a:rPr lang="zh-CN" altLang="en-US" sz="1600" dirty="0">
                <a:solidFill>
                  <a:schemeClr val="tx1"/>
                </a:solidFill>
              </a:rPr>
              <a:t> </a:t>
            </a:r>
            <a:endParaRPr lang="zh-CN" altLang="en-US" sz="1600" dirty="0">
              <a:solidFill>
                <a:schemeClr val="tx1"/>
              </a:solidFill>
            </a:endParaRPr>
          </a:p>
        </p:txBody>
      </p:sp>
      <p:sp>
        <p:nvSpPr>
          <p:cNvPr id="6" name="TextBox 603"/>
          <p:cNvSpPr txBox="1"/>
          <p:nvPr/>
        </p:nvSpPr>
        <p:spPr bwMode="auto">
          <a:xfrm>
            <a:off x="521942" y="215900"/>
            <a:ext cx="1346365" cy="52971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r>
              <a:rPr lang="zh-CN" altLang="en-US" sz="2000" dirty="0">
                <a:solidFill>
                  <a:srgbClr val="2259AA"/>
                </a:solidFill>
              </a:rPr>
              <a:t>上海大学</a:t>
            </a:r>
            <a:endParaRPr lang="en-US" altLang="zh-CN" sz="2000" dirty="0">
              <a:solidFill>
                <a:srgbClr val="2259AA"/>
              </a:solidFill>
            </a:endParaRPr>
          </a:p>
          <a:p>
            <a:r>
              <a:rPr lang="en-US" altLang="zh-CN" sz="1000" spc="0" dirty="0">
                <a:solidFill>
                  <a:srgbClr val="2259AA"/>
                </a:solidFill>
              </a:rPr>
              <a:t>Shanghai University</a:t>
            </a:r>
            <a:endParaRPr lang="zh-CN" altLang="en-US" sz="1000" spc="0" dirty="0">
              <a:solidFill>
                <a:srgbClr val="2259AA"/>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010920"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属性图</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TextBox 603"/>
          <p:cNvSpPr txBox="1"/>
          <p:nvPr/>
        </p:nvSpPr>
        <p:spPr bwMode="auto">
          <a:xfrm>
            <a:off x="756285" y="863600"/>
            <a:ext cx="7194550" cy="3829685"/>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742950" lvl="1" indent="-285750" algn="l">
              <a:lnSpc>
                <a:spcPct val="170000"/>
              </a:lnSpc>
              <a:buFont typeface="Wingdings" charset="2"/>
              <a:buChar char="l"/>
            </a:pPr>
            <a:r>
              <a:rPr lang="zh-CN" altLang="en-US" dirty="0">
                <a:solidFill>
                  <a:schemeClr val="tx1"/>
                </a:solidFill>
              </a:rPr>
              <a:t>每个节点具有唯一的id； </a:t>
            </a:r>
            <a:endParaRPr lang="zh-CN" altLang="en-US" dirty="0">
              <a:solidFill>
                <a:schemeClr val="tx1"/>
              </a:solidFill>
            </a:endParaRPr>
          </a:p>
          <a:p>
            <a:pPr marL="742950" lvl="1" indent="-285750" algn="l">
              <a:lnSpc>
                <a:spcPct val="170000"/>
              </a:lnSpc>
              <a:buFont typeface="Wingdings" charset="2"/>
              <a:buChar char="l"/>
            </a:pPr>
            <a:r>
              <a:rPr lang="zh-CN" altLang="en-US" dirty="0">
                <a:solidFill>
                  <a:schemeClr val="tx1"/>
                </a:solidFill>
              </a:rPr>
              <a:t>每个节点具有若干条出边； </a:t>
            </a:r>
            <a:endParaRPr lang="zh-CN" altLang="en-US" dirty="0">
              <a:solidFill>
                <a:schemeClr val="tx1"/>
              </a:solidFill>
            </a:endParaRPr>
          </a:p>
          <a:p>
            <a:pPr marL="742950" lvl="1" indent="-285750" algn="l">
              <a:lnSpc>
                <a:spcPct val="170000"/>
              </a:lnSpc>
              <a:buFont typeface="Wingdings" charset="2"/>
              <a:buChar char="l"/>
            </a:pPr>
            <a:r>
              <a:rPr lang="zh-CN" altLang="en-US" dirty="0">
                <a:solidFill>
                  <a:schemeClr val="tx1"/>
                </a:solidFill>
              </a:rPr>
              <a:t>每个节点具有若干条入边； </a:t>
            </a:r>
            <a:endParaRPr lang="zh-CN" altLang="en-US" dirty="0">
              <a:solidFill>
                <a:schemeClr val="tx1"/>
              </a:solidFill>
            </a:endParaRPr>
          </a:p>
          <a:p>
            <a:pPr marL="742950" lvl="1" indent="-285750" algn="l">
              <a:lnSpc>
                <a:spcPct val="170000"/>
              </a:lnSpc>
              <a:buFont typeface="Wingdings" charset="2"/>
              <a:buChar char="l"/>
            </a:pPr>
            <a:r>
              <a:rPr lang="zh-CN" altLang="en-US" dirty="0">
                <a:solidFill>
                  <a:schemeClr val="tx1"/>
                </a:solidFill>
              </a:rPr>
              <a:t>每个节点具有一组属性，每个属性是一个键值对； </a:t>
            </a:r>
            <a:endParaRPr lang="zh-CN" altLang="en-US" dirty="0">
              <a:solidFill>
                <a:schemeClr val="tx1"/>
              </a:solidFill>
            </a:endParaRPr>
          </a:p>
          <a:p>
            <a:pPr marL="742950" lvl="1" indent="-285750" algn="l">
              <a:lnSpc>
                <a:spcPct val="170000"/>
              </a:lnSpc>
              <a:buFont typeface="Wingdings" charset="2"/>
              <a:buChar char="l"/>
            </a:pPr>
            <a:r>
              <a:rPr lang="zh-CN" altLang="en-US" dirty="0">
                <a:solidFill>
                  <a:schemeClr val="tx1"/>
                </a:solidFill>
              </a:rPr>
              <a:t>每条边具有唯一的id； </a:t>
            </a:r>
            <a:endParaRPr lang="zh-CN" altLang="en-US" dirty="0">
              <a:solidFill>
                <a:schemeClr val="tx1"/>
              </a:solidFill>
            </a:endParaRPr>
          </a:p>
          <a:p>
            <a:pPr marL="742950" lvl="1" indent="-285750" algn="l">
              <a:lnSpc>
                <a:spcPct val="170000"/>
              </a:lnSpc>
              <a:buFont typeface="Wingdings" charset="2"/>
              <a:buChar char="l"/>
            </a:pPr>
            <a:r>
              <a:rPr lang="zh-CN" altLang="en-US" dirty="0">
                <a:solidFill>
                  <a:schemeClr val="tx1"/>
                </a:solidFill>
              </a:rPr>
              <a:t>每条边具有一个头节点； </a:t>
            </a:r>
            <a:endParaRPr lang="zh-CN" altLang="en-US" dirty="0">
              <a:solidFill>
                <a:schemeClr val="tx1"/>
              </a:solidFill>
            </a:endParaRPr>
          </a:p>
          <a:p>
            <a:pPr marL="742950" lvl="1" indent="-285750" algn="l">
              <a:lnSpc>
                <a:spcPct val="170000"/>
              </a:lnSpc>
              <a:buFont typeface="Wingdings" charset="2"/>
              <a:buChar char="l"/>
            </a:pPr>
            <a:r>
              <a:rPr lang="zh-CN" altLang="en-US" dirty="0">
                <a:solidFill>
                  <a:schemeClr val="tx1"/>
                </a:solidFill>
              </a:rPr>
              <a:t>每条边具有一个尾节点； </a:t>
            </a:r>
            <a:endParaRPr lang="zh-CN" altLang="en-US" dirty="0">
              <a:solidFill>
                <a:schemeClr val="tx1"/>
              </a:solidFill>
            </a:endParaRPr>
          </a:p>
          <a:p>
            <a:pPr marL="742950" lvl="1" indent="-285750" algn="l">
              <a:lnSpc>
                <a:spcPct val="170000"/>
              </a:lnSpc>
              <a:buFont typeface="Wingdings" charset="2"/>
              <a:buChar char="l"/>
            </a:pPr>
            <a:r>
              <a:rPr lang="zh-CN" altLang="en-US" dirty="0">
                <a:solidFill>
                  <a:schemeClr val="tx1"/>
                </a:solidFill>
              </a:rPr>
              <a:t>每条边具有一个标签，表示联系； </a:t>
            </a:r>
            <a:endParaRPr lang="zh-CN" altLang="en-US" dirty="0">
              <a:solidFill>
                <a:schemeClr val="tx1"/>
              </a:solidFill>
            </a:endParaRPr>
          </a:p>
          <a:p>
            <a:pPr marL="742950" lvl="1" indent="-285750" algn="l">
              <a:lnSpc>
                <a:spcPct val="170000"/>
              </a:lnSpc>
              <a:buFont typeface="Wingdings" charset="2"/>
              <a:buChar char="l"/>
            </a:pPr>
            <a:r>
              <a:rPr lang="zh-CN" altLang="en-US" dirty="0">
                <a:solidFill>
                  <a:schemeClr val="tx1"/>
                </a:solidFill>
              </a:rPr>
              <a:t>每条边具有一组属性，每个属性是一个键值对。</a:t>
            </a: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595120"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属性图示例</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TextBox 603"/>
          <p:cNvSpPr txBox="1"/>
          <p:nvPr/>
        </p:nvSpPr>
        <p:spPr bwMode="auto">
          <a:xfrm>
            <a:off x="5596255" y="1439545"/>
            <a:ext cx="3384550" cy="2221230"/>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indent="0" algn="l">
              <a:lnSpc>
                <a:spcPct val="180000"/>
              </a:lnSpc>
              <a:buFont typeface="Wingdings" charset="2"/>
              <a:buNone/>
            </a:pPr>
            <a:r>
              <a:rPr lang="zh-CN" altLang="en-US" sz="1000" b="1" dirty="0">
                <a:solidFill>
                  <a:schemeClr val="tx1"/>
                </a:solidFill>
              </a:rPr>
              <a:t>举例：</a:t>
            </a:r>
            <a:endParaRPr lang="zh-CN" altLang="en-US" sz="1000" b="1" dirty="0">
              <a:solidFill>
                <a:schemeClr val="tx1"/>
              </a:solidFill>
            </a:endParaRPr>
          </a:p>
          <a:p>
            <a:pPr marL="171450" indent="-171450" algn="l">
              <a:lnSpc>
                <a:spcPct val="280000"/>
              </a:lnSpc>
              <a:buFont typeface="Wingdings" charset="2"/>
              <a:buChar char="l"/>
            </a:pPr>
            <a:r>
              <a:rPr lang="zh-CN" altLang="en-US" sz="1000" dirty="0">
                <a:solidFill>
                  <a:schemeClr val="tx1"/>
                </a:solidFill>
              </a:rPr>
              <a:t>节点</a:t>
            </a:r>
            <a:r>
              <a:rPr lang="en-US" altLang="zh-CN" sz="1000" dirty="0">
                <a:solidFill>
                  <a:schemeClr val="tx1"/>
                </a:solidFill>
              </a:rPr>
              <a:t>1</a:t>
            </a:r>
            <a:r>
              <a:rPr lang="zh-CN" altLang="en-US" sz="1000" dirty="0">
                <a:solidFill>
                  <a:schemeClr val="tx1"/>
                </a:solidFill>
              </a:rPr>
              <a:t>的出边集合</a:t>
            </a:r>
            <a:r>
              <a:rPr lang="en-US" altLang="zh-CN" sz="1000" dirty="0">
                <a:solidFill>
                  <a:schemeClr val="tx1"/>
                </a:solidFill>
              </a:rPr>
              <a:t>={</a:t>
            </a:r>
            <a:r>
              <a:rPr lang="zh-CN" altLang="en-US" sz="1000" dirty="0">
                <a:solidFill>
                  <a:schemeClr val="tx1"/>
                </a:solidFill>
              </a:rPr>
              <a:t>边</a:t>
            </a:r>
            <a:r>
              <a:rPr lang="en-US" altLang="zh-CN" sz="1000" dirty="0">
                <a:solidFill>
                  <a:schemeClr val="tx1"/>
                </a:solidFill>
              </a:rPr>
              <a:t>7</a:t>
            </a:r>
            <a:r>
              <a:rPr lang="zh-CN" altLang="en-US" sz="1000" dirty="0">
                <a:solidFill>
                  <a:schemeClr val="tx1"/>
                </a:solidFill>
              </a:rPr>
              <a:t>，边</a:t>
            </a:r>
            <a:r>
              <a:rPr lang="en-US" altLang="zh-CN" sz="1000" dirty="0">
                <a:solidFill>
                  <a:schemeClr val="tx1"/>
                </a:solidFill>
              </a:rPr>
              <a:t>8</a:t>
            </a:r>
            <a:r>
              <a:rPr lang="zh-CN" altLang="en-US" sz="1000" dirty="0">
                <a:solidFill>
                  <a:schemeClr val="tx1"/>
                </a:solidFill>
              </a:rPr>
              <a:t>，边</a:t>
            </a:r>
            <a:r>
              <a:rPr lang="en-US" altLang="zh-CN" sz="1000" dirty="0">
                <a:solidFill>
                  <a:schemeClr val="tx1"/>
                </a:solidFill>
              </a:rPr>
              <a:t>9}</a:t>
            </a:r>
            <a:r>
              <a:rPr lang="zh-CN" altLang="en-US" sz="1000" dirty="0">
                <a:solidFill>
                  <a:schemeClr val="tx1"/>
                </a:solidFill>
              </a:rPr>
              <a:t>。</a:t>
            </a:r>
            <a:endParaRPr lang="en-US" altLang="zh-CN" sz="1000" dirty="0">
              <a:solidFill>
                <a:schemeClr val="tx1"/>
              </a:solidFill>
            </a:endParaRPr>
          </a:p>
          <a:p>
            <a:pPr marL="171450" indent="-171450" algn="l">
              <a:lnSpc>
                <a:spcPct val="280000"/>
              </a:lnSpc>
              <a:buFont typeface="Wingdings" charset="2"/>
              <a:buChar char="l"/>
            </a:pPr>
            <a:r>
              <a:rPr lang="zh-CN" altLang="en-US" sz="1000" dirty="0">
                <a:solidFill>
                  <a:schemeClr val="tx1"/>
                </a:solidFill>
              </a:rPr>
              <a:t>节点</a:t>
            </a:r>
            <a:r>
              <a:rPr lang="en-US" altLang="zh-CN" sz="1000" dirty="0">
                <a:solidFill>
                  <a:schemeClr val="tx1"/>
                </a:solidFill>
              </a:rPr>
              <a:t>3</a:t>
            </a:r>
            <a:r>
              <a:rPr lang="zh-CN" altLang="en-US" sz="1000" dirty="0">
                <a:solidFill>
                  <a:schemeClr val="tx1"/>
                </a:solidFill>
              </a:rPr>
              <a:t>的入边集合</a:t>
            </a:r>
            <a:r>
              <a:rPr lang="en-US" altLang="zh-CN" sz="1000" dirty="0">
                <a:solidFill>
                  <a:schemeClr val="tx1"/>
                </a:solidFill>
              </a:rPr>
              <a:t>={</a:t>
            </a:r>
            <a:r>
              <a:rPr lang="zh-CN" altLang="en-US" sz="1000" dirty="0">
                <a:solidFill>
                  <a:schemeClr val="tx1"/>
                </a:solidFill>
              </a:rPr>
              <a:t>边</a:t>
            </a:r>
            <a:r>
              <a:rPr lang="en-US" altLang="zh-CN" sz="1000" dirty="0">
                <a:solidFill>
                  <a:schemeClr val="tx1"/>
                </a:solidFill>
              </a:rPr>
              <a:t>9</a:t>
            </a:r>
            <a:r>
              <a:rPr lang="zh-CN" altLang="en-US" sz="1000" dirty="0">
                <a:solidFill>
                  <a:schemeClr val="tx1"/>
                </a:solidFill>
              </a:rPr>
              <a:t>，边</a:t>
            </a:r>
            <a:r>
              <a:rPr lang="en-US" altLang="zh-CN" sz="1000" dirty="0">
                <a:solidFill>
                  <a:schemeClr val="tx1"/>
                </a:solidFill>
              </a:rPr>
              <a:t>11</a:t>
            </a:r>
            <a:r>
              <a:rPr lang="zh-CN" altLang="en-US" sz="1000" dirty="0">
                <a:solidFill>
                  <a:schemeClr val="tx1"/>
                </a:solidFill>
              </a:rPr>
              <a:t>，边</a:t>
            </a:r>
            <a:r>
              <a:rPr lang="en-US" altLang="zh-CN" sz="1000" dirty="0">
                <a:solidFill>
                  <a:schemeClr val="tx1"/>
                </a:solidFill>
              </a:rPr>
              <a:t>12}</a:t>
            </a:r>
            <a:r>
              <a:rPr lang="zh-CN" altLang="en-US" sz="1000" dirty="0">
                <a:solidFill>
                  <a:schemeClr val="tx1"/>
                </a:solidFill>
              </a:rPr>
              <a:t>。</a:t>
            </a:r>
            <a:endParaRPr lang="en-US" altLang="zh-CN" sz="1000" dirty="0">
              <a:solidFill>
                <a:schemeClr val="tx1"/>
              </a:solidFill>
            </a:endParaRPr>
          </a:p>
          <a:p>
            <a:pPr marL="171450" indent="-171450" algn="l">
              <a:lnSpc>
                <a:spcPct val="280000"/>
              </a:lnSpc>
              <a:buFont typeface="Wingdings" charset="2"/>
              <a:buChar char="l"/>
            </a:pPr>
            <a:r>
              <a:rPr lang="zh-CN" altLang="en-US" sz="1000" dirty="0">
                <a:solidFill>
                  <a:schemeClr val="tx1"/>
                </a:solidFill>
              </a:rPr>
              <a:t>边</a:t>
            </a:r>
            <a:r>
              <a:rPr lang="en-US" altLang="zh-CN" sz="1000" dirty="0">
                <a:solidFill>
                  <a:schemeClr val="tx1"/>
                </a:solidFill>
              </a:rPr>
              <a:t>7</a:t>
            </a:r>
            <a:r>
              <a:rPr lang="zh-CN" altLang="en-US" sz="1000" dirty="0">
                <a:solidFill>
                  <a:schemeClr val="tx1"/>
                </a:solidFill>
              </a:rPr>
              <a:t>的头结点是节点</a:t>
            </a:r>
            <a:r>
              <a:rPr lang="en-US" altLang="zh-CN" sz="1000" dirty="0">
                <a:solidFill>
                  <a:schemeClr val="tx1"/>
                </a:solidFill>
              </a:rPr>
              <a:t>1</a:t>
            </a:r>
            <a:r>
              <a:rPr lang="zh-CN" altLang="en-US" sz="1000" dirty="0">
                <a:solidFill>
                  <a:schemeClr val="tx1"/>
                </a:solidFill>
              </a:rPr>
              <a:t>，尾节点是节点</a:t>
            </a:r>
            <a:r>
              <a:rPr lang="en-US" altLang="zh-CN" sz="1000" dirty="0">
                <a:solidFill>
                  <a:schemeClr val="tx1"/>
                </a:solidFill>
              </a:rPr>
              <a:t>2</a:t>
            </a:r>
            <a:r>
              <a:rPr lang="zh-CN" altLang="en-US" sz="1000" dirty="0">
                <a:solidFill>
                  <a:schemeClr val="tx1"/>
                </a:solidFill>
              </a:rPr>
              <a:t>，标签是</a:t>
            </a:r>
            <a:r>
              <a:rPr lang="en-US" altLang="zh-CN" sz="1000" dirty="0">
                <a:solidFill>
                  <a:schemeClr val="tx1"/>
                </a:solidFill>
              </a:rPr>
              <a:t>“</a:t>
            </a:r>
            <a:r>
              <a:rPr lang="zh-CN" altLang="en-US" sz="1000" dirty="0">
                <a:solidFill>
                  <a:schemeClr val="tx1"/>
                </a:solidFill>
              </a:rPr>
              <a:t>认识</a:t>
            </a:r>
            <a:r>
              <a:rPr lang="en-US" altLang="zh-CN" sz="1000" dirty="0">
                <a:solidFill>
                  <a:schemeClr val="tx1"/>
                </a:solidFill>
              </a:rPr>
              <a:t>”</a:t>
            </a:r>
            <a:r>
              <a:rPr lang="zh-CN" altLang="en-US" sz="1000" dirty="0">
                <a:solidFill>
                  <a:schemeClr val="tx1"/>
                </a:solidFill>
              </a:rPr>
              <a:t>，属性集合为</a:t>
            </a:r>
            <a:r>
              <a:rPr lang="en-US" altLang="zh-CN" sz="1000" dirty="0">
                <a:solidFill>
                  <a:schemeClr val="tx1"/>
                </a:solidFill>
              </a:rPr>
              <a:t>{</a:t>
            </a:r>
            <a:r>
              <a:rPr lang="zh-CN" altLang="en-US" sz="1000" dirty="0">
                <a:solidFill>
                  <a:schemeClr val="tx1"/>
                </a:solidFill>
              </a:rPr>
              <a:t>权重</a:t>
            </a:r>
            <a:r>
              <a:rPr lang="en-US" altLang="zh-CN" sz="1000" dirty="0">
                <a:solidFill>
                  <a:schemeClr val="tx1"/>
                </a:solidFill>
              </a:rPr>
              <a:t>=0.5}</a:t>
            </a:r>
            <a:r>
              <a:rPr lang="zh-CN" altLang="en-US" sz="1000" dirty="0">
                <a:solidFill>
                  <a:schemeClr val="tx1"/>
                </a:solidFill>
              </a:rPr>
              <a:t>。</a:t>
            </a:r>
            <a:endParaRPr lang="zh-CN" altLang="en-US" sz="1000" dirty="0">
              <a:solidFill>
                <a:schemeClr val="tx1"/>
              </a:solidFill>
            </a:endParaRPr>
          </a:p>
          <a:p>
            <a:pPr marL="457200" lvl="1" indent="0" algn="l">
              <a:buNone/>
            </a:pPr>
            <a:endParaRPr lang="zh-CN" altLang="en-US" sz="1000" dirty="0">
              <a:solidFill>
                <a:schemeClr val="tx1"/>
              </a:solidFill>
            </a:endParaRPr>
          </a:p>
        </p:txBody>
      </p:sp>
      <p:pic>
        <p:nvPicPr>
          <p:cNvPr id="4" name="图片 3"/>
          <p:cNvPicPr>
            <a:picLocks noChangeAspect="1"/>
          </p:cNvPicPr>
          <p:nvPr/>
        </p:nvPicPr>
        <p:blipFill>
          <a:blip r:embed="rId2"/>
          <a:stretch>
            <a:fillRect/>
          </a:stretch>
        </p:blipFill>
        <p:spPr>
          <a:xfrm>
            <a:off x="252095" y="1296035"/>
            <a:ext cx="5344160" cy="2667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5711" y="1800031"/>
            <a:ext cx="2115820" cy="203073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lnSpc>
                <a:spcPct val="160000"/>
              </a:lnSpc>
            </a:pPr>
            <a:r>
              <a:rPr lang="zh-CN" sz="3600" dirty="0">
                <a:solidFill>
                  <a:schemeClr val="tx1"/>
                </a:solidFill>
              </a:rPr>
              <a:t>查询语言</a:t>
            </a:r>
            <a:endParaRPr lang="zh-CN" altLang="en-US" sz="2800" dirty="0">
              <a:solidFill>
                <a:schemeClr val="tx1"/>
              </a:solidFill>
            </a:endParaRPr>
          </a:p>
          <a:p>
            <a:pPr marL="457200" lvl="1" indent="0" algn="l">
              <a:lnSpc>
                <a:spcPct val="150000"/>
              </a:lnSpc>
              <a:buNone/>
            </a:pPr>
            <a:endParaRPr lang="zh-CN" altLang="en-US" sz="2800" dirty="0">
              <a:solidFill>
                <a:schemeClr val="tx1"/>
              </a:solidFill>
            </a:endParaRPr>
          </a:p>
          <a:p>
            <a:pPr algn="l"/>
            <a:endParaRPr lang="zh-CN" altLang="en-US" sz="2800" dirty="0">
              <a:solidFill>
                <a:schemeClr val="tx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887220"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三种查询语言</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3" name="TextBox 603"/>
          <p:cNvSpPr txBox="1"/>
          <p:nvPr/>
        </p:nvSpPr>
        <p:spPr bwMode="auto">
          <a:xfrm>
            <a:off x="828675" y="863600"/>
            <a:ext cx="7708900" cy="4086860"/>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lnSpc>
                <a:spcPct val="130000"/>
              </a:lnSpc>
              <a:buFont typeface="Wingdings" charset="2"/>
              <a:buChar char="l"/>
            </a:pPr>
            <a:r>
              <a:rPr lang="en-US" altLang="zh-CN" sz="1800" dirty="0">
                <a:solidFill>
                  <a:schemeClr val="tx1"/>
                </a:solidFill>
              </a:rPr>
              <a:t>SPARQL</a:t>
            </a:r>
            <a:endParaRPr lang="en-US" altLang="zh-CN" sz="1800" dirty="0">
              <a:solidFill>
                <a:schemeClr val="tx1"/>
              </a:solidFill>
            </a:endParaRPr>
          </a:p>
          <a:p>
            <a:pPr marL="742950" lvl="1" indent="-285750" algn="l">
              <a:lnSpc>
                <a:spcPct val="130000"/>
              </a:lnSpc>
              <a:buFont typeface="Arial" charset="0"/>
              <a:buChar char="•"/>
            </a:pPr>
            <a:r>
              <a:rPr lang="zh-CN" altLang="en-US" dirty="0">
                <a:solidFill>
                  <a:schemeClr val="tx1"/>
                </a:solidFill>
              </a:rPr>
              <a:t>声明式语言，语法上借鉴了</a:t>
            </a:r>
            <a:r>
              <a:rPr lang="en-US" altLang="zh-CN" dirty="0">
                <a:solidFill>
                  <a:schemeClr val="tx1"/>
                </a:solidFill>
              </a:rPr>
              <a:t>SQL</a:t>
            </a:r>
            <a:r>
              <a:rPr lang="zh-CN" altLang="en-US" dirty="0">
                <a:solidFill>
                  <a:schemeClr val="tx1"/>
                </a:solidFill>
              </a:rPr>
              <a:t>。</a:t>
            </a:r>
            <a:endParaRPr lang="en-US" altLang="zh-CN" dirty="0">
              <a:solidFill>
                <a:schemeClr val="tx1"/>
              </a:solidFill>
            </a:endParaRPr>
          </a:p>
          <a:p>
            <a:pPr marL="742950" lvl="1" indent="-285750" algn="l">
              <a:lnSpc>
                <a:spcPct val="140000"/>
              </a:lnSpc>
              <a:buFont typeface="Arial" charset="0"/>
              <a:buChar char="•"/>
            </a:pPr>
            <a:r>
              <a:rPr lang="zh-CN" altLang="en-US" dirty="0">
                <a:solidFill>
                  <a:schemeClr val="tx1"/>
                </a:solidFill>
              </a:rPr>
              <a:t>几乎全部的</a:t>
            </a:r>
            <a:r>
              <a:rPr lang="en-US" altLang="zh-CN" dirty="0">
                <a:solidFill>
                  <a:schemeClr val="tx1"/>
                </a:solidFill>
              </a:rPr>
              <a:t>RDF</a:t>
            </a:r>
            <a:r>
              <a:rPr lang="zh-CN" altLang="en-US" dirty="0">
                <a:solidFill>
                  <a:schemeClr val="tx1"/>
                </a:solidFill>
              </a:rPr>
              <a:t>三元组数据库都实现了</a:t>
            </a:r>
            <a:r>
              <a:rPr lang="en-US" altLang="zh-CN" dirty="0">
                <a:solidFill>
                  <a:schemeClr val="tx1"/>
                </a:solidFill>
              </a:rPr>
              <a:t>SPARQL</a:t>
            </a:r>
            <a:r>
              <a:rPr lang="zh-CN" altLang="en-US" dirty="0">
                <a:solidFill>
                  <a:schemeClr val="tx1"/>
                </a:solidFill>
              </a:rPr>
              <a:t>语言。</a:t>
            </a:r>
            <a:endParaRPr lang="zh-CN" altLang="en-US" sz="1800" dirty="0">
              <a:solidFill>
                <a:schemeClr val="tx1"/>
              </a:solidFill>
            </a:endParaRPr>
          </a:p>
          <a:p>
            <a:pPr marL="285750" lvl="0" indent="-285750" algn="l">
              <a:lnSpc>
                <a:spcPct val="140000"/>
              </a:lnSpc>
              <a:buFont typeface="Wingdings" charset="2"/>
              <a:buChar char="l"/>
            </a:pPr>
            <a:r>
              <a:rPr lang="en-US" altLang="zh-CN" sz="1800" dirty="0">
                <a:solidFill>
                  <a:schemeClr val="tx1"/>
                </a:solidFill>
              </a:rPr>
              <a:t>Cypher</a:t>
            </a:r>
            <a:endParaRPr lang="en-US" altLang="zh-CN" sz="1800" dirty="0">
              <a:solidFill>
                <a:schemeClr val="tx1"/>
              </a:solidFill>
            </a:endParaRPr>
          </a:p>
          <a:p>
            <a:pPr marL="742950" lvl="1" indent="-285750" algn="l">
              <a:lnSpc>
                <a:spcPct val="130000"/>
              </a:lnSpc>
              <a:buFont typeface="Arial" charset="0"/>
              <a:buChar char="•"/>
            </a:pPr>
            <a:r>
              <a:rPr lang="zh-CN" altLang="en-US" dirty="0">
                <a:solidFill>
                  <a:schemeClr val="tx1"/>
                </a:solidFill>
              </a:rPr>
              <a:t>声明式语言，只需声明</a:t>
            </a:r>
            <a:r>
              <a:rPr lang="en-US" altLang="zh-CN" dirty="0">
                <a:solidFill>
                  <a:schemeClr val="tx1"/>
                </a:solidFill>
              </a:rPr>
              <a:t>“</a:t>
            </a:r>
            <a:r>
              <a:rPr lang="zh-CN" altLang="en-US" dirty="0">
                <a:solidFill>
                  <a:schemeClr val="tx1"/>
                </a:solidFill>
              </a:rPr>
              <a:t>查什么</a:t>
            </a:r>
            <a:r>
              <a:rPr lang="en-US" altLang="zh-CN" dirty="0">
                <a:solidFill>
                  <a:schemeClr val="tx1"/>
                </a:solidFill>
              </a:rPr>
              <a:t>”</a:t>
            </a:r>
            <a:r>
              <a:rPr lang="zh-CN" altLang="en-US" dirty="0">
                <a:solidFill>
                  <a:schemeClr val="tx1"/>
                </a:solidFill>
              </a:rPr>
              <a:t>，无需关心</a:t>
            </a:r>
            <a:r>
              <a:rPr lang="en-US" altLang="zh-CN" dirty="0">
                <a:solidFill>
                  <a:schemeClr val="tx1"/>
                </a:solidFill>
              </a:rPr>
              <a:t>“</a:t>
            </a:r>
            <a:r>
              <a:rPr lang="zh-CN" altLang="en-US" dirty="0">
                <a:solidFill>
                  <a:schemeClr val="tx1"/>
                </a:solidFill>
              </a:rPr>
              <a:t>怎么查</a:t>
            </a:r>
            <a:r>
              <a:rPr lang="en-US" altLang="zh-CN" dirty="0">
                <a:solidFill>
                  <a:schemeClr val="tx1"/>
                </a:solidFill>
              </a:rPr>
              <a:t>”</a:t>
            </a:r>
            <a:r>
              <a:rPr lang="zh-CN" altLang="en-US" dirty="0">
                <a:solidFill>
                  <a:schemeClr val="tx1"/>
                </a:solidFill>
              </a:rPr>
              <a:t>。</a:t>
            </a:r>
            <a:endParaRPr lang="zh-CN" altLang="en-US" dirty="0">
              <a:solidFill>
                <a:schemeClr val="tx1"/>
              </a:solidFill>
            </a:endParaRPr>
          </a:p>
          <a:p>
            <a:pPr marL="742950" lvl="1" indent="-285750" algn="l">
              <a:lnSpc>
                <a:spcPct val="130000"/>
              </a:lnSpc>
              <a:buFont typeface="Arial" charset="0"/>
              <a:buChar char="•"/>
            </a:pPr>
            <a:r>
              <a:rPr lang="zh-CN" altLang="en-US" dirty="0">
                <a:solidFill>
                  <a:schemeClr val="tx1"/>
                </a:solidFill>
              </a:rPr>
              <a:t>优点：便于用户掌握；给予数据库进行查询优化空间。</a:t>
            </a:r>
            <a:endParaRPr lang="zh-CN" altLang="en-US" dirty="0">
              <a:solidFill>
                <a:schemeClr val="tx1"/>
              </a:solidFill>
            </a:endParaRPr>
          </a:p>
          <a:p>
            <a:pPr marL="742950" lvl="1" indent="-285750" algn="l">
              <a:lnSpc>
                <a:spcPct val="140000"/>
              </a:lnSpc>
              <a:buFont typeface="Arial" charset="0"/>
              <a:buChar char="•"/>
            </a:pPr>
            <a:r>
              <a:rPr lang="zh-CN" altLang="en-US" dirty="0">
                <a:solidFill>
                  <a:schemeClr val="tx1"/>
                </a:solidFill>
              </a:rPr>
              <a:t>缺点：不能满足高级用户的导航时查询的要求。</a:t>
            </a:r>
            <a:endParaRPr lang="zh-CN" altLang="en-US" sz="1800" dirty="0">
              <a:solidFill>
                <a:schemeClr val="tx1"/>
              </a:solidFill>
            </a:endParaRPr>
          </a:p>
          <a:p>
            <a:pPr marL="285750" lvl="0" indent="-285750" algn="l">
              <a:lnSpc>
                <a:spcPct val="140000"/>
              </a:lnSpc>
              <a:buFont typeface="Wingdings" charset="2"/>
              <a:buChar char="l"/>
            </a:pPr>
            <a:r>
              <a:rPr lang="en-US" altLang="zh-CN" sz="1800" dirty="0">
                <a:solidFill>
                  <a:schemeClr val="tx1"/>
                </a:solidFill>
              </a:rPr>
              <a:t>Gremlin</a:t>
            </a:r>
            <a:endParaRPr lang="en-US" altLang="zh-CN" sz="1800" dirty="0">
              <a:solidFill>
                <a:schemeClr val="tx1"/>
              </a:solidFill>
            </a:endParaRPr>
          </a:p>
          <a:p>
            <a:pPr marL="742950" lvl="1" indent="-285750" algn="l">
              <a:lnSpc>
                <a:spcPct val="130000"/>
              </a:lnSpc>
              <a:buFont typeface="Arial" charset="0"/>
              <a:buChar char="•"/>
            </a:pPr>
            <a:r>
              <a:rPr lang="zh-CN" altLang="en-US" dirty="0">
                <a:solidFill>
                  <a:schemeClr val="tx1"/>
                </a:solidFill>
              </a:rPr>
              <a:t>过程式语言，像函数式的编程语言接口，明确</a:t>
            </a:r>
            <a:r>
              <a:rPr lang="en-US" altLang="zh-CN" dirty="0">
                <a:solidFill>
                  <a:schemeClr val="tx1"/>
                </a:solidFill>
              </a:rPr>
              <a:t>“</a:t>
            </a:r>
            <a:r>
              <a:rPr lang="zh-CN" altLang="en-US" dirty="0">
                <a:solidFill>
                  <a:schemeClr val="tx1"/>
                </a:solidFill>
              </a:rPr>
              <a:t>怎么做</a:t>
            </a:r>
            <a:r>
              <a:rPr lang="en-US" altLang="zh-CN" dirty="0">
                <a:solidFill>
                  <a:schemeClr val="tx1"/>
                </a:solidFill>
              </a:rPr>
              <a:t>”</a:t>
            </a:r>
            <a:r>
              <a:rPr lang="zh-CN" altLang="en-US" dirty="0">
                <a:solidFill>
                  <a:schemeClr val="tx1"/>
                </a:solidFill>
              </a:rPr>
              <a:t>。</a:t>
            </a:r>
            <a:endParaRPr lang="zh-CN" altLang="en-US" dirty="0">
              <a:solidFill>
                <a:schemeClr val="tx1"/>
              </a:solidFill>
            </a:endParaRPr>
          </a:p>
          <a:p>
            <a:pPr marL="742950" lvl="1" indent="-285750" algn="l">
              <a:lnSpc>
                <a:spcPct val="130000"/>
              </a:lnSpc>
              <a:buFont typeface="Arial" charset="0"/>
              <a:buChar char="•"/>
            </a:pPr>
            <a:r>
              <a:rPr lang="zh-CN" altLang="en-US" dirty="0">
                <a:solidFill>
                  <a:schemeClr val="tx1"/>
                </a:solidFill>
              </a:rPr>
              <a:t>优点：可以清楚知道当前在图中所处的位置。</a:t>
            </a:r>
            <a:endParaRPr lang="zh-CN" altLang="en-US" dirty="0">
              <a:solidFill>
                <a:schemeClr val="tx1"/>
              </a:solidFill>
            </a:endParaRPr>
          </a:p>
          <a:p>
            <a:pPr marL="742950" lvl="1" indent="-285750" algn="l">
              <a:lnSpc>
                <a:spcPct val="130000"/>
              </a:lnSpc>
              <a:buFont typeface="Arial" charset="0"/>
              <a:buChar char="•"/>
            </a:pPr>
            <a:r>
              <a:rPr lang="zh-CN" altLang="en-US" dirty="0">
                <a:solidFill>
                  <a:schemeClr val="tx1"/>
                </a:solidFill>
              </a:rPr>
              <a:t>缺点：用户需要知道具体的导航步骤。</a:t>
            </a:r>
            <a:endParaRPr lang="en-US" altLang="zh-CN" sz="1800" dirty="0">
              <a:solidFill>
                <a:schemeClr val="tx1"/>
              </a:solidFill>
            </a:endParaRPr>
          </a:p>
          <a:p>
            <a:pPr marL="457200" lvl="1" indent="0" algn="l">
              <a:buNone/>
            </a:pPr>
            <a:endParaRPr lang="en-US" altLang="zh-CN" sz="18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906270"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SPARQL</a:t>
            </a:r>
            <a:r>
              <a:rPr lang="zh-CN" altLang="en-US" sz="2000" dirty="0">
                <a:solidFill>
                  <a:schemeClr val="tx1"/>
                </a:solidFill>
              </a:rPr>
              <a:t>举例</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3" name="图片 2"/>
          <p:cNvPicPr>
            <a:picLocks noChangeAspect="1"/>
          </p:cNvPicPr>
          <p:nvPr/>
        </p:nvPicPr>
        <p:blipFill>
          <a:blip r:embed="rId2"/>
          <a:stretch>
            <a:fillRect/>
          </a:stretch>
        </p:blipFill>
        <p:spPr>
          <a:xfrm>
            <a:off x="2772410" y="71755"/>
            <a:ext cx="4632325" cy="2479675"/>
          </a:xfrm>
          <a:prstGeom prst="rect">
            <a:avLst/>
          </a:prstGeom>
        </p:spPr>
      </p:pic>
      <p:pic>
        <p:nvPicPr>
          <p:cNvPr id="5" name="图片 4"/>
          <p:cNvPicPr>
            <a:picLocks noChangeAspect="1"/>
          </p:cNvPicPr>
          <p:nvPr/>
        </p:nvPicPr>
        <p:blipFill>
          <a:blip r:embed="rId3"/>
          <a:srcRect r="48139"/>
          <a:stretch>
            <a:fillRect/>
          </a:stretch>
        </p:blipFill>
        <p:spPr>
          <a:xfrm>
            <a:off x="683895" y="3096260"/>
            <a:ext cx="2786380" cy="1477645"/>
          </a:xfrm>
          <a:prstGeom prst="rect">
            <a:avLst/>
          </a:prstGeom>
        </p:spPr>
      </p:pic>
      <p:sp>
        <p:nvSpPr>
          <p:cNvPr id="10" name="TextBox 603"/>
          <p:cNvSpPr txBox="1"/>
          <p:nvPr/>
        </p:nvSpPr>
        <p:spPr bwMode="auto">
          <a:xfrm>
            <a:off x="539535" y="2736468"/>
            <a:ext cx="3277870" cy="25146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查询程序员张三认识的其他程序员</a:t>
            </a:r>
            <a:endParaRPr lang="zh-CN" sz="1200" dirty="0">
              <a:solidFill>
                <a:schemeClr val="tx1"/>
              </a:solidFill>
            </a:endParaRPr>
          </a:p>
        </p:txBody>
      </p:sp>
      <p:pic>
        <p:nvPicPr>
          <p:cNvPr id="11" name="图片 10"/>
          <p:cNvPicPr>
            <a:picLocks noChangeAspect="1"/>
          </p:cNvPicPr>
          <p:nvPr/>
        </p:nvPicPr>
        <p:blipFill>
          <a:blip r:embed="rId4"/>
          <a:srcRect r="1125"/>
          <a:stretch>
            <a:fillRect/>
          </a:stretch>
        </p:blipFill>
        <p:spPr>
          <a:xfrm>
            <a:off x="4860925" y="3096260"/>
            <a:ext cx="2790190" cy="1842135"/>
          </a:xfrm>
          <a:prstGeom prst="rect">
            <a:avLst/>
          </a:prstGeom>
        </p:spPr>
      </p:pic>
      <p:sp>
        <p:nvSpPr>
          <p:cNvPr id="12" name="TextBox 603"/>
          <p:cNvSpPr txBox="1"/>
          <p:nvPr/>
        </p:nvSpPr>
        <p:spPr bwMode="auto">
          <a:xfrm>
            <a:off x="4750220" y="2736468"/>
            <a:ext cx="4230370" cy="25146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查询程序员张三认识的其他程序员参加的项目</a:t>
            </a:r>
            <a:endParaRPr lang="zh-CN" sz="12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906270"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SPARQL</a:t>
            </a:r>
            <a:r>
              <a:rPr lang="zh-CN" altLang="en-US" sz="2000" dirty="0">
                <a:solidFill>
                  <a:schemeClr val="tx1"/>
                </a:solidFill>
              </a:rPr>
              <a:t>举例</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3" name="图片 2"/>
          <p:cNvPicPr>
            <a:picLocks noChangeAspect="1"/>
          </p:cNvPicPr>
          <p:nvPr/>
        </p:nvPicPr>
        <p:blipFill>
          <a:blip r:embed="rId2"/>
          <a:stretch>
            <a:fillRect/>
          </a:stretch>
        </p:blipFill>
        <p:spPr>
          <a:xfrm>
            <a:off x="3060700" y="21590"/>
            <a:ext cx="4257040" cy="2227580"/>
          </a:xfrm>
          <a:prstGeom prst="rect">
            <a:avLst/>
          </a:prstGeom>
        </p:spPr>
      </p:pic>
      <p:sp>
        <p:nvSpPr>
          <p:cNvPr id="10" name="TextBox 603"/>
          <p:cNvSpPr txBox="1"/>
          <p:nvPr/>
        </p:nvSpPr>
        <p:spPr bwMode="auto">
          <a:xfrm>
            <a:off x="180125" y="2299588"/>
            <a:ext cx="3513455" cy="43624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查询节点ex:zhangsan认识的30岁</a:t>
            </a:r>
            <a:endParaRPr lang="zh-CN" sz="1200" dirty="0">
              <a:solidFill>
                <a:schemeClr val="tx1"/>
              </a:solidFill>
            </a:endParaRPr>
          </a:p>
          <a:p>
            <a:pPr indent="0" algn="l">
              <a:buFont typeface="Wingdings" charset="2"/>
              <a:buNone/>
            </a:pPr>
            <a:r>
              <a:rPr lang="zh-CN" sz="1200" dirty="0">
                <a:solidFill>
                  <a:schemeClr val="tx1"/>
                </a:solidFill>
              </a:rPr>
              <a:t>以上的程序员参加的项目名称</a:t>
            </a:r>
            <a:endParaRPr lang="zh-CN" sz="1200" dirty="0">
              <a:solidFill>
                <a:schemeClr val="tx1"/>
              </a:solidFill>
            </a:endParaRPr>
          </a:p>
        </p:txBody>
      </p:sp>
      <p:sp>
        <p:nvSpPr>
          <p:cNvPr id="12" name="TextBox 603"/>
          <p:cNvSpPr txBox="1"/>
          <p:nvPr/>
        </p:nvSpPr>
        <p:spPr bwMode="auto">
          <a:xfrm>
            <a:off x="4500665" y="2304033"/>
            <a:ext cx="4145915" cy="62103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查询年龄为29的参加了项目 ex:graphdb </a:t>
            </a:r>
            <a:endParaRPr lang="zh-CN" sz="1200" dirty="0">
              <a:solidFill>
                <a:schemeClr val="tx1"/>
              </a:solidFill>
            </a:endParaRPr>
          </a:p>
          <a:p>
            <a:pPr indent="0" algn="l">
              <a:buFont typeface="Wingdings" charset="2"/>
              <a:buNone/>
            </a:pPr>
            <a:r>
              <a:rPr lang="zh-CN" sz="1200" dirty="0">
                <a:solidFill>
                  <a:schemeClr val="tx1"/>
                </a:solidFill>
              </a:rPr>
              <a:t>的程序员参加的其他项目及其直接或间接认识的</a:t>
            </a:r>
            <a:endParaRPr lang="zh-CN" sz="1200" dirty="0">
              <a:solidFill>
                <a:schemeClr val="tx1"/>
              </a:solidFill>
            </a:endParaRPr>
          </a:p>
          <a:p>
            <a:pPr indent="0" algn="l">
              <a:buFont typeface="Wingdings" charset="2"/>
              <a:buNone/>
            </a:pPr>
            <a:r>
              <a:rPr lang="zh-CN" sz="1200" dirty="0">
                <a:solidFill>
                  <a:schemeClr val="tx1"/>
                </a:solidFill>
              </a:rPr>
              <a:t>程序员参加的项目</a:t>
            </a:r>
            <a:endParaRPr lang="zh-CN" sz="1200" dirty="0">
              <a:solidFill>
                <a:schemeClr val="tx1"/>
              </a:solidFill>
            </a:endParaRPr>
          </a:p>
        </p:txBody>
      </p:sp>
      <p:pic>
        <p:nvPicPr>
          <p:cNvPr id="2" name="图片 1"/>
          <p:cNvPicPr>
            <a:picLocks noChangeAspect="1"/>
          </p:cNvPicPr>
          <p:nvPr/>
        </p:nvPicPr>
        <p:blipFill>
          <a:blip r:embed="rId3"/>
          <a:stretch>
            <a:fillRect/>
          </a:stretch>
        </p:blipFill>
        <p:spPr>
          <a:xfrm>
            <a:off x="297815" y="2736215"/>
            <a:ext cx="2749550" cy="2241550"/>
          </a:xfrm>
          <a:prstGeom prst="rect">
            <a:avLst/>
          </a:prstGeom>
        </p:spPr>
      </p:pic>
      <p:pic>
        <p:nvPicPr>
          <p:cNvPr id="4" name="图片 3"/>
          <p:cNvPicPr>
            <a:picLocks noChangeAspect="1"/>
          </p:cNvPicPr>
          <p:nvPr/>
        </p:nvPicPr>
        <p:blipFill>
          <a:blip r:embed="rId4"/>
          <a:stretch>
            <a:fillRect/>
          </a:stretch>
        </p:blipFill>
        <p:spPr>
          <a:xfrm>
            <a:off x="4645025" y="2964180"/>
            <a:ext cx="2637155" cy="2007235"/>
          </a:xfrm>
          <a:prstGeom prst="rect">
            <a:avLst/>
          </a:prstGeom>
        </p:spPr>
      </p:pic>
      <p:pic>
        <p:nvPicPr>
          <p:cNvPr id="13" name="图片 12"/>
          <p:cNvPicPr>
            <a:picLocks noChangeAspect="1"/>
          </p:cNvPicPr>
          <p:nvPr/>
        </p:nvPicPr>
        <p:blipFill>
          <a:blip r:embed="rId5"/>
          <a:stretch>
            <a:fillRect/>
          </a:stretch>
        </p:blipFill>
        <p:spPr>
          <a:xfrm>
            <a:off x="5652770" y="4130675"/>
            <a:ext cx="3228975" cy="474345"/>
          </a:xfrm>
          <a:prstGeom prst="rect">
            <a:avLst/>
          </a:prstGeom>
        </p:spPr>
      </p:pic>
      <p:pic>
        <p:nvPicPr>
          <p:cNvPr id="14" name="图片 13"/>
          <p:cNvPicPr>
            <a:picLocks noChangeAspect="1"/>
          </p:cNvPicPr>
          <p:nvPr/>
        </p:nvPicPr>
        <p:blipFill>
          <a:blip r:embed="rId6"/>
          <a:stretch>
            <a:fillRect/>
          </a:stretch>
        </p:blipFill>
        <p:spPr>
          <a:xfrm>
            <a:off x="1332230" y="4085590"/>
            <a:ext cx="2837815" cy="565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811655"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Cypher</a:t>
            </a:r>
            <a:r>
              <a:rPr lang="zh-CN" altLang="en-US" sz="2000" dirty="0">
                <a:solidFill>
                  <a:schemeClr val="tx1"/>
                </a:solidFill>
              </a:rPr>
              <a:t>举例</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10" name="TextBox 603"/>
          <p:cNvSpPr txBox="1"/>
          <p:nvPr/>
        </p:nvSpPr>
        <p:spPr bwMode="auto">
          <a:xfrm>
            <a:off x="540170" y="3083813"/>
            <a:ext cx="3849370" cy="25146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查询程序员与“图数据库”项目之间的边</a:t>
            </a:r>
            <a:endParaRPr lang="zh-CN" sz="1200" dirty="0">
              <a:solidFill>
                <a:schemeClr val="tx1"/>
              </a:solidFill>
            </a:endParaRPr>
          </a:p>
        </p:txBody>
      </p:sp>
      <p:sp>
        <p:nvSpPr>
          <p:cNvPr id="12" name="TextBox 603"/>
          <p:cNvSpPr txBox="1"/>
          <p:nvPr/>
        </p:nvSpPr>
        <p:spPr bwMode="auto">
          <a:xfrm>
            <a:off x="4860710" y="3024123"/>
            <a:ext cx="3786505" cy="25146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查询从节点1出发的标签为“认识”的边</a:t>
            </a:r>
            <a:endParaRPr lang="zh-CN" sz="1200" dirty="0">
              <a:solidFill>
                <a:schemeClr val="tx1"/>
              </a:solidFill>
            </a:endParaRPr>
          </a:p>
        </p:txBody>
      </p:sp>
      <p:pic>
        <p:nvPicPr>
          <p:cNvPr id="4" name="图片 3"/>
          <p:cNvPicPr>
            <a:picLocks noChangeAspect="1"/>
          </p:cNvPicPr>
          <p:nvPr/>
        </p:nvPicPr>
        <p:blipFill>
          <a:blip r:embed="rId2"/>
          <a:stretch>
            <a:fillRect/>
          </a:stretch>
        </p:blipFill>
        <p:spPr>
          <a:xfrm>
            <a:off x="3636010" y="143510"/>
            <a:ext cx="4608830" cy="2300605"/>
          </a:xfrm>
          <a:prstGeom prst="rect">
            <a:avLst/>
          </a:prstGeom>
        </p:spPr>
      </p:pic>
      <p:pic>
        <p:nvPicPr>
          <p:cNvPr id="2" name="图片 1"/>
          <p:cNvPicPr>
            <a:picLocks noChangeAspect="1"/>
          </p:cNvPicPr>
          <p:nvPr/>
        </p:nvPicPr>
        <p:blipFill>
          <a:blip r:embed="rId3"/>
          <a:stretch>
            <a:fillRect/>
          </a:stretch>
        </p:blipFill>
        <p:spPr>
          <a:xfrm>
            <a:off x="612140" y="1433195"/>
            <a:ext cx="1641475" cy="1517015"/>
          </a:xfrm>
          <a:prstGeom prst="rect">
            <a:avLst/>
          </a:prstGeom>
        </p:spPr>
      </p:pic>
      <p:sp>
        <p:nvSpPr>
          <p:cNvPr id="6" name="TextBox 603"/>
          <p:cNvSpPr txBox="1"/>
          <p:nvPr/>
        </p:nvSpPr>
        <p:spPr bwMode="auto">
          <a:xfrm>
            <a:off x="539535" y="863853"/>
            <a:ext cx="2788920" cy="43624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查询图中的所有程序员节点</a:t>
            </a:r>
            <a:endParaRPr lang="zh-CN" sz="1200" dirty="0">
              <a:solidFill>
                <a:schemeClr val="tx1"/>
              </a:solidFill>
            </a:endParaRPr>
          </a:p>
          <a:p>
            <a:pPr indent="0" algn="l">
              <a:buFont typeface="Wingdings" charset="2"/>
              <a:buNone/>
            </a:pPr>
            <a:r>
              <a:rPr lang="en-US" altLang="zh-CN" sz="1200" dirty="0">
                <a:solidFill>
                  <a:schemeClr val="tx1"/>
                </a:solidFill>
              </a:rPr>
              <a:t>(</a:t>
            </a:r>
            <a:r>
              <a:rPr lang="zh-CN" altLang="en-US" sz="1200" dirty="0">
                <a:solidFill>
                  <a:schemeClr val="tx1"/>
                </a:solidFill>
              </a:rPr>
              <a:t>节点已分为程序员和项目两类</a:t>
            </a:r>
            <a:r>
              <a:rPr lang="en-US" altLang="zh-CN" sz="1200" dirty="0">
                <a:solidFill>
                  <a:schemeClr val="tx1"/>
                </a:solidFill>
              </a:rPr>
              <a:t>)</a:t>
            </a:r>
            <a:endParaRPr lang="en-US" altLang="zh-CN" sz="1200" dirty="0">
              <a:solidFill>
                <a:schemeClr val="tx1"/>
              </a:solidFill>
            </a:endParaRPr>
          </a:p>
        </p:txBody>
      </p:sp>
      <p:pic>
        <p:nvPicPr>
          <p:cNvPr id="13" name="图片 12"/>
          <p:cNvPicPr>
            <a:picLocks noChangeAspect="1"/>
          </p:cNvPicPr>
          <p:nvPr/>
        </p:nvPicPr>
        <p:blipFill>
          <a:blip r:embed="rId4"/>
          <a:stretch>
            <a:fillRect/>
          </a:stretch>
        </p:blipFill>
        <p:spPr>
          <a:xfrm>
            <a:off x="612140" y="3599815"/>
            <a:ext cx="3175635" cy="717550"/>
          </a:xfrm>
          <a:prstGeom prst="rect">
            <a:avLst/>
          </a:prstGeom>
        </p:spPr>
      </p:pic>
      <p:pic>
        <p:nvPicPr>
          <p:cNvPr id="14" name="图片 13"/>
          <p:cNvPicPr>
            <a:picLocks noChangeAspect="1"/>
          </p:cNvPicPr>
          <p:nvPr/>
        </p:nvPicPr>
        <p:blipFill>
          <a:blip r:embed="rId5"/>
          <a:stretch>
            <a:fillRect/>
          </a:stretch>
        </p:blipFill>
        <p:spPr>
          <a:xfrm>
            <a:off x="612140" y="4392295"/>
            <a:ext cx="2330450" cy="578485"/>
          </a:xfrm>
          <a:prstGeom prst="rect">
            <a:avLst/>
          </a:prstGeom>
        </p:spPr>
      </p:pic>
      <p:pic>
        <p:nvPicPr>
          <p:cNvPr id="15" name="图片 14"/>
          <p:cNvPicPr>
            <a:picLocks noChangeAspect="1"/>
          </p:cNvPicPr>
          <p:nvPr/>
        </p:nvPicPr>
        <p:blipFill>
          <a:blip r:embed="rId6"/>
          <a:stretch>
            <a:fillRect/>
          </a:stretch>
        </p:blipFill>
        <p:spPr>
          <a:xfrm>
            <a:off x="5076825" y="3599815"/>
            <a:ext cx="2321560" cy="1351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811655"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Cypher</a:t>
            </a:r>
            <a:r>
              <a:rPr lang="zh-CN" altLang="en-US" sz="2000" dirty="0">
                <a:solidFill>
                  <a:schemeClr val="tx1"/>
                </a:solidFill>
              </a:rPr>
              <a:t>举例</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10" name="TextBox 603"/>
          <p:cNvSpPr txBox="1"/>
          <p:nvPr/>
        </p:nvSpPr>
        <p:spPr bwMode="auto">
          <a:xfrm>
            <a:off x="323635" y="2732023"/>
            <a:ext cx="3470275" cy="43624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查询节点1认识的30岁以上的程序员</a:t>
            </a:r>
            <a:endParaRPr lang="zh-CN" sz="1200" dirty="0">
              <a:solidFill>
                <a:schemeClr val="tx1"/>
              </a:solidFill>
            </a:endParaRPr>
          </a:p>
          <a:p>
            <a:pPr indent="0" algn="l">
              <a:buFont typeface="Wingdings" charset="2"/>
              <a:buNone/>
            </a:pPr>
            <a:r>
              <a:rPr lang="zh-CN" sz="1200" dirty="0">
                <a:solidFill>
                  <a:schemeClr val="tx1"/>
                </a:solidFill>
              </a:rPr>
              <a:t>参加的项目名称</a:t>
            </a:r>
            <a:endParaRPr lang="zh-CN" sz="1200" dirty="0">
              <a:solidFill>
                <a:schemeClr val="tx1"/>
              </a:solidFill>
            </a:endParaRPr>
          </a:p>
        </p:txBody>
      </p:sp>
      <p:sp>
        <p:nvSpPr>
          <p:cNvPr id="12" name="TextBox 603"/>
          <p:cNvSpPr txBox="1"/>
          <p:nvPr/>
        </p:nvSpPr>
        <p:spPr bwMode="auto">
          <a:xfrm>
            <a:off x="4367315" y="2736468"/>
            <a:ext cx="4613275" cy="43624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查询年龄为29的参加了项目3的程序员参加的其他</a:t>
            </a:r>
            <a:endParaRPr lang="zh-CN" sz="1200" dirty="0">
              <a:solidFill>
                <a:schemeClr val="tx1"/>
              </a:solidFill>
            </a:endParaRPr>
          </a:p>
          <a:p>
            <a:pPr indent="0" algn="l">
              <a:buFont typeface="Wingdings" charset="2"/>
              <a:buNone/>
            </a:pPr>
            <a:r>
              <a:rPr lang="zh-CN" sz="1200" dirty="0">
                <a:solidFill>
                  <a:schemeClr val="tx1"/>
                </a:solidFill>
              </a:rPr>
              <a:t>项目及其直接或间接认识的程序员参加的项目</a:t>
            </a:r>
            <a:endParaRPr lang="zh-CN" sz="1200" dirty="0">
              <a:solidFill>
                <a:schemeClr val="tx1"/>
              </a:solidFill>
            </a:endParaRPr>
          </a:p>
        </p:txBody>
      </p:sp>
      <p:pic>
        <p:nvPicPr>
          <p:cNvPr id="4" name="图片 3"/>
          <p:cNvPicPr>
            <a:picLocks noChangeAspect="1"/>
          </p:cNvPicPr>
          <p:nvPr/>
        </p:nvPicPr>
        <p:blipFill>
          <a:blip r:embed="rId2"/>
          <a:stretch>
            <a:fillRect/>
          </a:stretch>
        </p:blipFill>
        <p:spPr>
          <a:xfrm>
            <a:off x="3204845" y="215900"/>
            <a:ext cx="4608830" cy="2300605"/>
          </a:xfrm>
          <a:prstGeom prst="rect">
            <a:avLst/>
          </a:prstGeom>
        </p:spPr>
      </p:pic>
      <p:pic>
        <p:nvPicPr>
          <p:cNvPr id="3" name="图片 2"/>
          <p:cNvPicPr>
            <a:picLocks noChangeAspect="1"/>
          </p:cNvPicPr>
          <p:nvPr/>
        </p:nvPicPr>
        <p:blipFill>
          <a:blip r:embed="rId3"/>
          <a:stretch>
            <a:fillRect/>
          </a:stretch>
        </p:blipFill>
        <p:spPr>
          <a:xfrm>
            <a:off x="395605" y="3168015"/>
            <a:ext cx="3656965" cy="1279525"/>
          </a:xfrm>
          <a:prstGeom prst="rect">
            <a:avLst/>
          </a:prstGeom>
        </p:spPr>
      </p:pic>
      <p:sp>
        <p:nvSpPr>
          <p:cNvPr id="11" name="TextBox 603"/>
          <p:cNvSpPr txBox="1"/>
          <p:nvPr/>
        </p:nvSpPr>
        <p:spPr bwMode="auto">
          <a:xfrm>
            <a:off x="368935" y="4608195"/>
            <a:ext cx="3682365" cy="436245"/>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indent="0" algn="l">
              <a:buFont typeface="Wingdings" charset="2"/>
              <a:buNone/>
            </a:pPr>
            <a:r>
              <a:rPr lang="en-US" altLang="zh-CN" sz="1200" dirty="0">
                <a:solidFill>
                  <a:schemeClr val="tx1"/>
                </a:solidFill>
              </a:rPr>
              <a:t>PS: </a:t>
            </a:r>
            <a:r>
              <a:rPr lang="zh-CN" sz="1200" dirty="0">
                <a:solidFill>
                  <a:schemeClr val="tx1"/>
                </a:solidFill>
              </a:rPr>
              <a:t>与</a:t>
            </a:r>
            <a:r>
              <a:rPr lang="en-US" altLang="zh-CN" sz="1200" dirty="0">
                <a:solidFill>
                  <a:schemeClr val="tx1"/>
                </a:solidFill>
              </a:rPr>
              <a:t>SPARQL BGP</a:t>
            </a:r>
            <a:r>
              <a:rPr lang="zh-CN" altLang="en-US" sz="1200" dirty="0">
                <a:solidFill>
                  <a:schemeClr val="tx1"/>
                </a:solidFill>
              </a:rPr>
              <a:t>查询的链式查询等价。</a:t>
            </a:r>
            <a:endParaRPr lang="zh-CN" altLang="en-US" sz="1200" dirty="0">
              <a:solidFill>
                <a:schemeClr val="tx1"/>
              </a:solidFill>
            </a:endParaRPr>
          </a:p>
        </p:txBody>
      </p:sp>
      <p:pic>
        <p:nvPicPr>
          <p:cNvPr id="16" name="图片 15"/>
          <p:cNvPicPr>
            <a:picLocks noChangeAspect="1"/>
          </p:cNvPicPr>
          <p:nvPr/>
        </p:nvPicPr>
        <p:blipFill>
          <a:blip r:embed="rId4"/>
          <a:stretch>
            <a:fillRect/>
          </a:stretch>
        </p:blipFill>
        <p:spPr>
          <a:xfrm>
            <a:off x="4428490" y="3168015"/>
            <a:ext cx="4524375" cy="1398905"/>
          </a:xfrm>
          <a:prstGeom prst="rect">
            <a:avLst/>
          </a:prstGeom>
        </p:spPr>
      </p:pic>
      <p:sp>
        <p:nvSpPr>
          <p:cNvPr id="17" name="TextBox 603"/>
          <p:cNvSpPr txBox="1"/>
          <p:nvPr/>
        </p:nvSpPr>
        <p:spPr bwMode="auto">
          <a:xfrm>
            <a:off x="4387850" y="4579620"/>
            <a:ext cx="4565015" cy="436245"/>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indent="0" algn="l">
              <a:buFont typeface="Wingdings" charset="2"/>
              <a:buNone/>
            </a:pPr>
            <a:r>
              <a:rPr lang="en-US" sz="1200" dirty="0">
                <a:solidFill>
                  <a:schemeClr val="tx1"/>
                </a:solidFill>
              </a:rPr>
              <a:t>PS: ”</a:t>
            </a:r>
            <a:r>
              <a:rPr sz="1200" dirty="0">
                <a:solidFill>
                  <a:schemeClr val="tx1"/>
                </a:solidFill>
              </a:rPr>
              <a:t>认识*0..”表示由一个节点到达另一个节点的路径包括0 个、1个或多个“认识”边</a:t>
            </a:r>
            <a:r>
              <a:rPr lang="zh-CN" sz="1200" dirty="0">
                <a:solidFill>
                  <a:schemeClr val="tx1"/>
                </a:solidFill>
              </a:rPr>
              <a:t>。</a:t>
            </a:r>
            <a:endParaRPr lang="zh-CN" sz="12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940560"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Gremlin</a:t>
            </a:r>
            <a:r>
              <a:rPr lang="zh-CN" altLang="en-US" sz="2000" dirty="0">
                <a:solidFill>
                  <a:schemeClr val="tx1"/>
                </a:solidFill>
              </a:rPr>
              <a:t>举例</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10" name="TextBox 603"/>
          <p:cNvSpPr txBox="1"/>
          <p:nvPr/>
        </p:nvSpPr>
        <p:spPr bwMode="auto">
          <a:xfrm>
            <a:off x="540170" y="3033013"/>
            <a:ext cx="1944370" cy="25146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列出图中所有的边</a:t>
            </a:r>
            <a:endParaRPr lang="zh-CN" sz="1200" dirty="0">
              <a:solidFill>
                <a:schemeClr val="tx1"/>
              </a:solidFill>
            </a:endParaRPr>
          </a:p>
        </p:txBody>
      </p:sp>
      <p:sp>
        <p:nvSpPr>
          <p:cNvPr id="12" name="TextBox 603"/>
          <p:cNvSpPr txBox="1"/>
          <p:nvPr/>
        </p:nvSpPr>
        <p:spPr bwMode="auto">
          <a:xfrm>
            <a:off x="4860710" y="3024123"/>
            <a:ext cx="3786505" cy="25146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查询从节点1出发的标签为“认识”的边</a:t>
            </a:r>
            <a:endParaRPr lang="zh-CN" sz="1200" dirty="0">
              <a:solidFill>
                <a:schemeClr val="tx1"/>
              </a:solidFill>
            </a:endParaRPr>
          </a:p>
        </p:txBody>
      </p:sp>
      <p:pic>
        <p:nvPicPr>
          <p:cNvPr id="4" name="图片 3"/>
          <p:cNvPicPr>
            <a:picLocks noChangeAspect="1"/>
          </p:cNvPicPr>
          <p:nvPr/>
        </p:nvPicPr>
        <p:blipFill>
          <a:blip r:embed="rId2"/>
          <a:stretch>
            <a:fillRect/>
          </a:stretch>
        </p:blipFill>
        <p:spPr>
          <a:xfrm>
            <a:off x="3636010" y="143510"/>
            <a:ext cx="4608830" cy="2300605"/>
          </a:xfrm>
          <a:prstGeom prst="rect">
            <a:avLst/>
          </a:prstGeom>
        </p:spPr>
      </p:pic>
      <p:sp>
        <p:nvSpPr>
          <p:cNvPr id="6" name="TextBox 603"/>
          <p:cNvSpPr txBox="1"/>
          <p:nvPr/>
        </p:nvSpPr>
        <p:spPr bwMode="auto">
          <a:xfrm>
            <a:off x="539535" y="863853"/>
            <a:ext cx="2515870" cy="25146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列出图中所有节点的属性</a:t>
            </a:r>
            <a:endParaRPr lang="zh-CN" sz="1200" dirty="0">
              <a:solidFill>
                <a:schemeClr val="tx1"/>
              </a:solidFill>
            </a:endParaRPr>
          </a:p>
        </p:txBody>
      </p:sp>
      <p:pic>
        <p:nvPicPr>
          <p:cNvPr id="3" name="图片 2"/>
          <p:cNvPicPr>
            <a:picLocks noChangeAspect="1"/>
          </p:cNvPicPr>
          <p:nvPr/>
        </p:nvPicPr>
        <p:blipFill>
          <a:blip r:embed="rId3"/>
          <a:srcRect r="22699"/>
          <a:stretch>
            <a:fillRect/>
          </a:stretch>
        </p:blipFill>
        <p:spPr>
          <a:xfrm>
            <a:off x="756285" y="1223645"/>
            <a:ext cx="1887855" cy="675640"/>
          </a:xfrm>
          <a:prstGeom prst="rect">
            <a:avLst/>
          </a:prstGeom>
        </p:spPr>
      </p:pic>
      <p:pic>
        <p:nvPicPr>
          <p:cNvPr id="5" name="图片 4"/>
          <p:cNvPicPr>
            <a:picLocks noChangeAspect="1"/>
          </p:cNvPicPr>
          <p:nvPr/>
        </p:nvPicPr>
        <p:blipFill>
          <a:blip r:embed="rId4"/>
          <a:stretch>
            <a:fillRect/>
          </a:stretch>
        </p:blipFill>
        <p:spPr>
          <a:xfrm>
            <a:off x="796925" y="1963420"/>
            <a:ext cx="1847215" cy="1005205"/>
          </a:xfrm>
          <a:prstGeom prst="rect">
            <a:avLst/>
          </a:prstGeom>
        </p:spPr>
      </p:pic>
      <p:pic>
        <p:nvPicPr>
          <p:cNvPr id="11" name="图片 10"/>
          <p:cNvPicPr>
            <a:picLocks noChangeAspect="1"/>
          </p:cNvPicPr>
          <p:nvPr/>
        </p:nvPicPr>
        <p:blipFill>
          <a:blip r:embed="rId5"/>
          <a:stretch>
            <a:fillRect/>
          </a:stretch>
        </p:blipFill>
        <p:spPr>
          <a:xfrm>
            <a:off x="900430" y="3312160"/>
            <a:ext cx="1312545" cy="1689735"/>
          </a:xfrm>
          <a:prstGeom prst="rect">
            <a:avLst/>
          </a:prstGeom>
        </p:spPr>
      </p:pic>
      <p:pic>
        <p:nvPicPr>
          <p:cNvPr id="16" name="图片 15"/>
          <p:cNvPicPr>
            <a:picLocks noChangeAspect="1"/>
          </p:cNvPicPr>
          <p:nvPr/>
        </p:nvPicPr>
        <p:blipFill>
          <a:blip r:embed="rId6"/>
          <a:stretch>
            <a:fillRect/>
          </a:stretch>
        </p:blipFill>
        <p:spPr>
          <a:xfrm>
            <a:off x="5125720" y="3383915"/>
            <a:ext cx="1630045" cy="1155065"/>
          </a:xfrm>
          <a:prstGeom prst="rect">
            <a:avLst/>
          </a:prstGeom>
        </p:spPr>
      </p:pic>
      <p:sp>
        <p:nvSpPr>
          <p:cNvPr id="17" name="TextBox 603"/>
          <p:cNvSpPr txBox="1"/>
          <p:nvPr/>
        </p:nvSpPr>
        <p:spPr bwMode="auto">
          <a:xfrm>
            <a:off x="5135245" y="4750435"/>
            <a:ext cx="3845560" cy="251460"/>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indent="0" algn="l">
              <a:buFont typeface="Wingdings" charset="2"/>
              <a:buNone/>
            </a:pPr>
            <a:r>
              <a:rPr lang="en-US" sz="1200" dirty="0">
                <a:solidFill>
                  <a:schemeClr val="tx1"/>
                </a:solidFill>
              </a:rPr>
              <a:t>PS: outE</a:t>
            </a:r>
            <a:r>
              <a:rPr lang="zh-CN" altLang="en-US" sz="1200" dirty="0">
                <a:solidFill>
                  <a:schemeClr val="tx1"/>
                </a:solidFill>
              </a:rPr>
              <a:t>表示出边集合</a:t>
            </a:r>
            <a:r>
              <a:rPr lang="zh-CN" sz="1200" dirty="0">
                <a:solidFill>
                  <a:schemeClr val="tx1"/>
                </a:solidFill>
              </a:rPr>
              <a:t>。</a:t>
            </a:r>
            <a:endParaRPr lang="zh-CN" sz="12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940560"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sym typeface="+mn-ea"/>
              </a:rPr>
              <a:t>Gremlin</a:t>
            </a:r>
            <a:r>
              <a:rPr lang="zh-CN" altLang="en-US" sz="2000" dirty="0">
                <a:solidFill>
                  <a:schemeClr val="tx1"/>
                </a:solidFill>
              </a:rPr>
              <a:t>举例</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10" name="TextBox 603"/>
          <p:cNvSpPr txBox="1"/>
          <p:nvPr/>
        </p:nvSpPr>
        <p:spPr bwMode="auto">
          <a:xfrm>
            <a:off x="368720" y="2376423"/>
            <a:ext cx="3470275" cy="43624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查询节点1认识的30岁以上的程序员</a:t>
            </a:r>
            <a:endParaRPr lang="zh-CN" sz="1200" dirty="0">
              <a:solidFill>
                <a:schemeClr val="tx1"/>
              </a:solidFill>
            </a:endParaRPr>
          </a:p>
          <a:p>
            <a:pPr indent="0" algn="l">
              <a:buFont typeface="Wingdings" charset="2"/>
              <a:buNone/>
            </a:pPr>
            <a:r>
              <a:rPr lang="zh-CN" sz="1200" dirty="0">
                <a:solidFill>
                  <a:schemeClr val="tx1"/>
                </a:solidFill>
              </a:rPr>
              <a:t>参加的项目名称</a:t>
            </a:r>
            <a:endParaRPr lang="zh-CN" sz="1200" dirty="0">
              <a:solidFill>
                <a:schemeClr val="tx1"/>
              </a:solidFill>
            </a:endParaRPr>
          </a:p>
        </p:txBody>
      </p:sp>
      <p:sp>
        <p:nvSpPr>
          <p:cNvPr id="12" name="TextBox 603"/>
          <p:cNvSpPr txBox="1"/>
          <p:nvPr/>
        </p:nvSpPr>
        <p:spPr bwMode="auto">
          <a:xfrm>
            <a:off x="4356520" y="2376423"/>
            <a:ext cx="4613275" cy="43624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buFont typeface="Wingdings" charset="2"/>
              <a:buChar char="l"/>
            </a:pPr>
            <a:r>
              <a:rPr lang="zh-CN" sz="1200" dirty="0">
                <a:solidFill>
                  <a:schemeClr val="tx1"/>
                </a:solidFill>
              </a:rPr>
              <a:t>查询年龄为29的参加了项目3的程序员参加的其他</a:t>
            </a:r>
            <a:endParaRPr lang="zh-CN" sz="1200" dirty="0">
              <a:solidFill>
                <a:schemeClr val="tx1"/>
              </a:solidFill>
            </a:endParaRPr>
          </a:p>
          <a:p>
            <a:pPr indent="0" algn="l">
              <a:buFont typeface="Wingdings" charset="2"/>
              <a:buNone/>
            </a:pPr>
            <a:r>
              <a:rPr lang="zh-CN" sz="1200" dirty="0">
                <a:solidFill>
                  <a:schemeClr val="tx1"/>
                </a:solidFill>
              </a:rPr>
              <a:t>项目及其直接或间接认识的程序员参加的项目</a:t>
            </a:r>
            <a:endParaRPr lang="zh-CN" sz="1200" dirty="0">
              <a:solidFill>
                <a:schemeClr val="tx1"/>
              </a:solidFill>
            </a:endParaRPr>
          </a:p>
        </p:txBody>
      </p:sp>
      <p:pic>
        <p:nvPicPr>
          <p:cNvPr id="4" name="图片 3"/>
          <p:cNvPicPr>
            <a:picLocks noChangeAspect="1"/>
          </p:cNvPicPr>
          <p:nvPr/>
        </p:nvPicPr>
        <p:blipFill>
          <a:blip r:embed="rId2"/>
          <a:stretch>
            <a:fillRect/>
          </a:stretch>
        </p:blipFill>
        <p:spPr>
          <a:xfrm>
            <a:off x="3204210" y="0"/>
            <a:ext cx="4608830" cy="2300605"/>
          </a:xfrm>
          <a:prstGeom prst="rect">
            <a:avLst/>
          </a:prstGeom>
        </p:spPr>
      </p:pic>
      <p:sp>
        <p:nvSpPr>
          <p:cNvPr id="11" name="TextBox 603"/>
          <p:cNvSpPr txBox="1"/>
          <p:nvPr/>
        </p:nvSpPr>
        <p:spPr bwMode="auto">
          <a:xfrm>
            <a:off x="297815" y="4189095"/>
            <a:ext cx="3966845" cy="436245"/>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indent="0" algn="l">
              <a:buFont typeface="Wingdings" charset="2"/>
              <a:buNone/>
            </a:pPr>
            <a:r>
              <a:rPr lang="en-US" altLang="zh-CN" sz="1200" dirty="0">
                <a:solidFill>
                  <a:schemeClr val="tx1"/>
                </a:solidFill>
              </a:rPr>
              <a:t>PS: </a:t>
            </a:r>
            <a:r>
              <a:rPr sz="1200" dirty="0">
                <a:solidFill>
                  <a:schemeClr val="tx1"/>
                </a:solidFill>
              </a:rPr>
              <a:t>filter 为过滤器， filter{it.年龄 &gt; 30}的意思是后面只处理年龄大 于30的节点</a:t>
            </a:r>
            <a:r>
              <a:rPr lang="zh-CN" sz="1200" dirty="0">
                <a:solidFill>
                  <a:schemeClr val="tx1"/>
                </a:solidFill>
              </a:rPr>
              <a:t>。</a:t>
            </a:r>
            <a:endParaRPr lang="zh-CN" sz="1200" dirty="0">
              <a:solidFill>
                <a:schemeClr val="tx1"/>
              </a:solidFill>
            </a:endParaRPr>
          </a:p>
        </p:txBody>
      </p:sp>
      <p:sp>
        <p:nvSpPr>
          <p:cNvPr id="17" name="TextBox 603"/>
          <p:cNvSpPr txBox="1"/>
          <p:nvPr/>
        </p:nvSpPr>
        <p:spPr bwMode="auto">
          <a:xfrm>
            <a:off x="4404995" y="4104005"/>
            <a:ext cx="4565015" cy="805815"/>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indent="0" algn="l">
              <a:buFont typeface="Wingdings" charset="2"/>
              <a:buNone/>
            </a:pPr>
            <a:r>
              <a:rPr lang="en-US" sz="1200" dirty="0">
                <a:solidFill>
                  <a:schemeClr val="tx1"/>
                </a:solidFill>
              </a:rPr>
              <a:t>PS: </a:t>
            </a:r>
            <a:r>
              <a:rPr sz="1200" dirty="0">
                <a:solidFill>
                  <a:schemeClr val="tx1"/>
                </a:solidFill>
              </a:rPr>
              <a:t>in(’参加’)选取标签为“参加”的入边连接的邻接节点集合；as('x')将当 前的导航步骤命名为 x;loop('x'){it.loops &gt;= 0}为从 x 开始到当前的步 骤循环0次、1次或多次。</a:t>
            </a:r>
            <a:endParaRPr sz="1200" dirty="0">
              <a:solidFill>
                <a:schemeClr val="tx1"/>
              </a:solidFill>
            </a:endParaRPr>
          </a:p>
        </p:txBody>
      </p:sp>
      <p:pic>
        <p:nvPicPr>
          <p:cNvPr id="2" name="图片 1"/>
          <p:cNvPicPr>
            <a:picLocks noChangeAspect="1"/>
          </p:cNvPicPr>
          <p:nvPr/>
        </p:nvPicPr>
        <p:blipFill>
          <a:blip r:embed="rId3"/>
          <a:stretch>
            <a:fillRect/>
          </a:stretch>
        </p:blipFill>
        <p:spPr>
          <a:xfrm>
            <a:off x="368935" y="2887980"/>
            <a:ext cx="3966845" cy="168275"/>
          </a:xfrm>
          <a:prstGeom prst="rect">
            <a:avLst/>
          </a:prstGeom>
        </p:spPr>
      </p:pic>
      <p:pic>
        <p:nvPicPr>
          <p:cNvPr id="5" name="图片 4"/>
          <p:cNvPicPr>
            <a:picLocks noChangeAspect="1"/>
          </p:cNvPicPr>
          <p:nvPr/>
        </p:nvPicPr>
        <p:blipFill>
          <a:blip r:embed="rId4"/>
          <a:stretch>
            <a:fillRect/>
          </a:stretch>
        </p:blipFill>
        <p:spPr>
          <a:xfrm>
            <a:off x="414020" y="3244215"/>
            <a:ext cx="1811020" cy="756920"/>
          </a:xfrm>
          <a:prstGeom prst="rect">
            <a:avLst/>
          </a:prstGeom>
        </p:spPr>
      </p:pic>
      <p:pic>
        <p:nvPicPr>
          <p:cNvPr id="6" name="图片 5"/>
          <p:cNvPicPr>
            <a:picLocks noChangeAspect="1"/>
          </p:cNvPicPr>
          <p:nvPr/>
        </p:nvPicPr>
        <p:blipFill>
          <a:blip r:embed="rId5"/>
          <a:stretch>
            <a:fillRect/>
          </a:stretch>
        </p:blipFill>
        <p:spPr>
          <a:xfrm>
            <a:off x="4438015" y="2849245"/>
            <a:ext cx="3375025" cy="1181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335857" y="431924"/>
            <a:ext cx="72008" cy="648072"/>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603"/>
          <p:cNvSpPr txBox="1"/>
          <p:nvPr/>
        </p:nvSpPr>
        <p:spPr bwMode="auto">
          <a:xfrm>
            <a:off x="516669" y="416881"/>
            <a:ext cx="1110724" cy="868269"/>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3200" spc="600" dirty="0">
                <a:solidFill>
                  <a:schemeClr val="tx1"/>
                </a:solidFill>
              </a:rPr>
              <a:t>目录</a:t>
            </a:r>
            <a:endParaRPr lang="en-US" altLang="zh-CN" sz="3200" spc="600" dirty="0">
              <a:solidFill>
                <a:schemeClr val="tx1"/>
              </a:solidFill>
            </a:endParaRPr>
          </a:p>
          <a:p>
            <a:pPr algn="l"/>
            <a:r>
              <a:rPr lang="en-US" altLang="zh-CN" sz="2000" spc="0" dirty="0">
                <a:solidFill>
                  <a:schemeClr val="tx1"/>
                </a:solidFill>
              </a:rPr>
              <a:t>Catalog</a:t>
            </a:r>
            <a:endParaRPr lang="zh-CN" altLang="en-US" sz="2000" spc="0" dirty="0">
              <a:solidFill>
                <a:schemeClr val="tx1"/>
              </a:solidFill>
            </a:endParaRPr>
          </a:p>
        </p:txBody>
      </p:sp>
      <p:sp>
        <p:nvSpPr>
          <p:cNvPr id="6" name="椭圆 5"/>
          <p:cNvSpPr/>
          <p:nvPr/>
        </p:nvSpPr>
        <p:spPr>
          <a:xfrm>
            <a:off x="2792838" y="1034115"/>
            <a:ext cx="386673" cy="386673"/>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5" y="2448148"/>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92838" y="1651945"/>
            <a:ext cx="386673" cy="386673"/>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92837" y="2249212"/>
            <a:ext cx="386673" cy="386673"/>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92837" y="2832961"/>
            <a:ext cx="386673" cy="386673"/>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3564458" y="1067367"/>
            <a:ext cx="3960440" cy="345049"/>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1800" dirty="0">
                <a:solidFill>
                  <a:schemeClr val="tx1"/>
                </a:solidFill>
              </a:rPr>
              <a:t>01.</a:t>
            </a:r>
            <a:r>
              <a:rPr lang="zh-CN" altLang="en-US" sz="1800" dirty="0">
                <a:solidFill>
                  <a:schemeClr val="tx1"/>
                </a:solidFill>
              </a:rPr>
              <a:t>知识图谱数据库基本知识</a:t>
            </a:r>
            <a:endParaRPr lang="en-US" altLang="zh-CN" sz="1800" dirty="0">
              <a:solidFill>
                <a:schemeClr val="tx1"/>
              </a:solidFill>
            </a:endParaRPr>
          </a:p>
        </p:txBody>
      </p:sp>
      <p:sp>
        <p:nvSpPr>
          <p:cNvPr id="13" name="TextBox 603"/>
          <p:cNvSpPr txBox="1"/>
          <p:nvPr/>
        </p:nvSpPr>
        <p:spPr bwMode="auto">
          <a:xfrm>
            <a:off x="3564458" y="1669100"/>
            <a:ext cx="3816424" cy="345049"/>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1800" dirty="0">
                <a:solidFill>
                  <a:schemeClr val="tx1"/>
                </a:solidFill>
              </a:rPr>
              <a:t>02.</a:t>
            </a:r>
            <a:r>
              <a:rPr lang="zh-CN" altLang="en-US" sz="1800" dirty="0">
                <a:solidFill>
                  <a:schemeClr val="tx1"/>
                </a:solidFill>
              </a:rPr>
              <a:t>基于关系数据库的存储方案</a:t>
            </a:r>
            <a:endParaRPr lang="en-US" altLang="zh-CN" sz="1800" dirty="0">
              <a:solidFill>
                <a:schemeClr val="tx1"/>
              </a:solidFill>
            </a:endParaRPr>
          </a:p>
        </p:txBody>
      </p:sp>
      <p:sp>
        <p:nvSpPr>
          <p:cNvPr id="14" name="TextBox 603"/>
          <p:cNvSpPr txBox="1"/>
          <p:nvPr/>
        </p:nvSpPr>
        <p:spPr bwMode="auto">
          <a:xfrm>
            <a:off x="3564458" y="2272852"/>
            <a:ext cx="3672408" cy="622048"/>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1800" dirty="0">
                <a:solidFill>
                  <a:schemeClr val="tx1"/>
                </a:solidFill>
              </a:rPr>
              <a:t>03.</a:t>
            </a:r>
            <a:r>
              <a:rPr lang="zh-CN" altLang="en-US" sz="1800" dirty="0">
                <a:solidFill>
                  <a:schemeClr val="tx1"/>
                </a:solidFill>
              </a:rPr>
              <a:t>面向</a:t>
            </a:r>
            <a:r>
              <a:rPr lang="en-US" altLang="zh-CN" sz="1800" dirty="0">
                <a:solidFill>
                  <a:schemeClr val="tx1"/>
                </a:solidFill>
              </a:rPr>
              <a:t>RDF</a:t>
            </a:r>
            <a:r>
              <a:rPr lang="zh-CN" altLang="en-US" sz="1800" dirty="0">
                <a:solidFill>
                  <a:schemeClr val="tx1"/>
                </a:solidFill>
              </a:rPr>
              <a:t>的三元组数据库</a:t>
            </a:r>
            <a:endParaRPr lang="zh-CN" altLang="en-US" sz="1800" dirty="0">
              <a:solidFill>
                <a:schemeClr val="tx1"/>
              </a:solidFill>
            </a:endParaRPr>
          </a:p>
          <a:p>
            <a:pPr algn="l"/>
            <a:endParaRPr lang="en-US" altLang="zh-CN" sz="1800" dirty="0">
              <a:solidFill>
                <a:schemeClr val="tx1"/>
              </a:solidFill>
            </a:endParaRPr>
          </a:p>
        </p:txBody>
      </p:sp>
      <p:sp>
        <p:nvSpPr>
          <p:cNvPr id="15" name="TextBox 603"/>
          <p:cNvSpPr txBox="1"/>
          <p:nvPr/>
        </p:nvSpPr>
        <p:spPr bwMode="auto">
          <a:xfrm>
            <a:off x="3564458" y="2874585"/>
            <a:ext cx="2462056" cy="622048"/>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1800" dirty="0">
                <a:solidFill>
                  <a:schemeClr val="tx1"/>
                </a:solidFill>
              </a:rPr>
              <a:t>04.</a:t>
            </a:r>
            <a:r>
              <a:rPr lang="zh-CN" altLang="en-US" sz="1800" dirty="0">
                <a:solidFill>
                  <a:schemeClr val="tx1"/>
                </a:solidFill>
              </a:rPr>
              <a:t>原生图数据库</a:t>
            </a:r>
            <a:endParaRPr lang="zh-CN" altLang="en-US" sz="1800" dirty="0">
              <a:solidFill>
                <a:schemeClr val="tx1"/>
              </a:solidFill>
            </a:endParaRPr>
          </a:p>
          <a:p>
            <a:pPr algn="l"/>
            <a:endParaRPr lang="en-US" altLang="zh-CN" sz="1800" dirty="0">
              <a:solidFill>
                <a:schemeClr val="tx1"/>
              </a:solidFill>
            </a:endParaRPr>
          </a:p>
        </p:txBody>
      </p:sp>
      <p:sp>
        <p:nvSpPr>
          <p:cNvPr id="16" name="椭圆 15"/>
          <p:cNvSpPr/>
          <p:nvPr/>
        </p:nvSpPr>
        <p:spPr>
          <a:xfrm>
            <a:off x="2792837" y="3458985"/>
            <a:ext cx="386673" cy="386673"/>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603"/>
          <p:cNvSpPr txBox="1"/>
          <p:nvPr/>
        </p:nvSpPr>
        <p:spPr bwMode="auto">
          <a:xfrm>
            <a:off x="3564458" y="3483121"/>
            <a:ext cx="2808312" cy="345049"/>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1800" dirty="0">
                <a:solidFill>
                  <a:schemeClr val="tx1"/>
                </a:solidFill>
              </a:rPr>
              <a:t>05.</a:t>
            </a:r>
            <a:r>
              <a:rPr lang="zh-CN" altLang="en-US" sz="1800" dirty="0">
                <a:solidFill>
                  <a:schemeClr val="tx1"/>
                </a:solidFill>
              </a:rPr>
              <a:t>知识存储关键技术</a:t>
            </a:r>
            <a:endParaRPr lang="en-US" altLang="zh-CN" sz="1800" dirty="0">
              <a:solidFill>
                <a:schemeClr val="tx1"/>
              </a:solidFill>
            </a:endParaRPr>
          </a:p>
        </p:txBody>
      </p:sp>
      <p:sp>
        <p:nvSpPr>
          <p:cNvPr id="18" name="椭圆 17"/>
          <p:cNvSpPr/>
          <p:nvPr/>
        </p:nvSpPr>
        <p:spPr>
          <a:xfrm>
            <a:off x="2792837" y="4067997"/>
            <a:ext cx="386673" cy="386673"/>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603"/>
          <p:cNvSpPr txBox="1"/>
          <p:nvPr/>
        </p:nvSpPr>
        <p:spPr bwMode="auto">
          <a:xfrm>
            <a:off x="3564458" y="4088810"/>
            <a:ext cx="2462056" cy="622048"/>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1800" dirty="0">
                <a:solidFill>
                  <a:schemeClr val="tx1"/>
                </a:solidFill>
              </a:rPr>
              <a:t>06.</a:t>
            </a:r>
            <a:r>
              <a:rPr lang="zh-CN" altLang="en-US" sz="1800" dirty="0">
                <a:solidFill>
                  <a:schemeClr val="tx1"/>
                </a:solidFill>
              </a:rPr>
              <a:t>开源工具实践</a:t>
            </a:r>
            <a:endParaRPr lang="zh-CN" altLang="en-US" sz="1800" dirty="0">
              <a:solidFill>
                <a:schemeClr val="tx1"/>
              </a:solidFill>
            </a:endParaRPr>
          </a:p>
          <a:p>
            <a:pPr algn="l"/>
            <a:endParaRPr lang="en-US" altLang="zh-CN" sz="1800" dirty="0">
              <a:solidFill>
                <a:schemeClr val="tx1"/>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471931" y="1898108"/>
            <a:ext cx="6217891" cy="1237601"/>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3200" dirty="0">
                <a:solidFill>
                  <a:schemeClr val="tx1"/>
                </a:solidFill>
              </a:rPr>
              <a:t>02.</a:t>
            </a:r>
            <a:r>
              <a:rPr lang="zh-CN" altLang="en-US" sz="3200" dirty="0">
                <a:solidFill>
                  <a:schemeClr val="tx1"/>
                </a:solidFill>
              </a:rPr>
              <a:t>基于关系数据库的存储方案</a:t>
            </a:r>
            <a:endParaRPr lang="en-US" altLang="zh-CN" sz="3200" dirty="0">
              <a:solidFill>
                <a:schemeClr val="tx1"/>
              </a:solidFill>
            </a:endParaRPr>
          </a:p>
          <a:p>
            <a:pPr algn="l"/>
            <a:endParaRPr lang="en-US" altLang="zh-CN" sz="2000" dirty="0">
              <a:solidFill>
                <a:schemeClr val="tx1"/>
              </a:solidFill>
            </a:endParaRPr>
          </a:p>
          <a:p>
            <a:r>
              <a:rPr lang="zh-CN" altLang="en-US" sz="2400" dirty="0">
                <a:solidFill>
                  <a:schemeClr val="tx1"/>
                </a:solidFill>
              </a:rPr>
              <a:t>汇报人：沈茂新</a:t>
            </a:r>
            <a:endParaRPr lang="en-US" altLang="zh-CN" sz="2400" dirty="0">
              <a:solidFill>
                <a:schemeClr val="tx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315908"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三元组表</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49" y="2304132"/>
            <a:ext cx="3554680" cy="1939700"/>
          </a:xfrm>
          <a:prstGeom prst="rect">
            <a:avLst/>
          </a:prstGeom>
        </p:spPr>
      </p:pic>
      <p:sp>
        <p:nvSpPr>
          <p:cNvPr id="17" name="文本框 16"/>
          <p:cNvSpPr txBox="1"/>
          <p:nvPr/>
        </p:nvSpPr>
        <p:spPr>
          <a:xfrm>
            <a:off x="900162" y="4332826"/>
            <a:ext cx="1707900" cy="276999"/>
          </a:xfrm>
          <a:prstGeom prst="rect">
            <a:avLst/>
          </a:prstGeom>
          <a:noFill/>
        </p:spPr>
        <p:txBody>
          <a:bodyPr wrap="square" rtlCol="0">
            <a:spAutoFit/>
          </a:bodyPr>
          <a:lstStyle/>
          <a:p>
            <a:r>
              <a:rPr lang="en-US" altLang="zh-CN" sz="1200" dirty="0"/>
              <a:t>  </a:t>
            </a:r>
            <a:r>
              <a:rPr lang="zh-CN" altLang="en-US" sz="1200" dirty="0"/>
              <a:t>三元组表示例</a:t>
            </a:r>
            <a:endParaRPr lang="zh-CN" altLang="en-US" sz="1200" dirty="0"/>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1722" y="1032323"/>
            <a:ext cx="3602347" cy="1351524"/>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415" y="2892308"/>
            <a:ext cx="4387761" cy="1351524"/>
          </a:xfrm>
          <a:prstGeom prst="rect">
            <a:avLst/>
          </a:prstGeom>
        </p:spPr>
      </p:pic>
      <p:sp>
        <p:nvSpPr>
          <p:cNvPr id="27" name="文本框 26"/>
          <p:cNvSpPr txBox="1"/>
          <p:nvPr/>
        </p:nvSpPr>
        <p:spPr>
          <a:xfrm>
            <a:off x="5137554" y="2266852"/>
            <a:ext cx="2160240" cy="276999"/>
          </a:xfrm>
          <a:prstGeom prst="rect">
            <a:avLst/>
          </a:prstGeom>
          <a:noFill/>
        </p:spPr>
        <p:txBody>
          <a:bodyPr wrap="square" rtlCol="0">
            <a:spAutoFit/>
          </a:bodyPr>
          <a:lstStyle/>
          <a:p>
            <a:r>
              <a:rPr lang="zh-CN" altLang="en-US" sz="1200" dirty="0"/>
              <a:t>星形</a:t>
            </a:r>
            <a:r>
              <a:rPr lang="en-US" altLang="zh-CN" sz="1200" dirty="0"/>
              <a:t>SPARQL</a:t>
            </a:r>
            <a:r>
              <a:rPr lang="zh-CN" altLang="en-US" sz="1200" dirty="0"/>
              <a:t>查询</a:t>
            </a:r>
            <a:endParaRPr lang="zh-CN" altLang="en-US" sz="1200" dirty="0"/>
          </a:p>
        </p:txBody>
      </p:sp>
      <p:sp>
        <p:nvSpPr>
          <p:cNvPr id="28" name="文本框 27"/>
          <p:cNvSpPr txBox="1"/>
          <p:nvPr/>
        </p:nvSpPr>
        <p:spPr>
          <a:xfrm>
            <a:off x="5344788" y="4363105"/>
            <a:ext cx="1872207" cy="276999"/>
          </a:xfrm>
          <a:prstGeom prst="rect">
            <a:avLst/>
          </a:prstGeom>
          <a:noFill/>
        </p:spPr>
        <p:txBody>
          <a:bodyPr wrap="square" rtlCol="0">
            <a:spAutoFit/>
          </a:bodyPr>
          <a:lstStyle/>
          <a:p>
            <a:r>
              <a:rPr lang="zh-CN" altLang="en-US" sz="1200" dirty="0"/>
              <a:t>等价的</a:t>
            </a:r>
            <a:r>
              <a:rPr lang="en-US" altLang="zh-CN" sz="1200" dirty="0"/>
              <a:t>SQL</a:t>
            </a:r>
            <a:r>
              <a:rPr lang="zh-CN" altLang="en-US" sz="1200" dirty="0"/>
              <a:t>查询</a:t>
            </a:r>
            <a:endParaRPr lang="zh-CN" altLang="en-US" sz="1200" dirty="0"/>
          </a:p>
        </p:txBody>
      </p:sp>
      <p:sp>
        <p:nvSpPr>
          <p:cNvPr id="29" name="文本框 28"/>
          <p:cNvSpPr txBox="1"/>
          <p:nvPr/>
        </p:nvSpPr>
        <p:spPr>
          <a:xfrm>
            <a:off x="250071" y="1032323"/>
            <a:ext cx="3579558" cy="830997"/>
          </a:xfrm>
          <a:prstGeom prst="rect">
            <a:avLst/>
          </a:prstGeom>
          <a:noFill/>
        </p:spPr>
        <p:txBody>
          <a:bodyPr wrap="square" rtlCol="0">
            <a:spAutoFit/>
          </a:bodyPr>
          <a:lstStyle/>
          <a:p>
            <a:r>
              <a:rPr lang="zh-CN" altLang="en-US" b="1" dirty="0"/>
              <a:t>特点</a:t>
            </a:r>
            <a:r>
              <a:rPr lang="zh-CN" altLang="en-US" dirty="0"/>
              <a:t>：三元组表（主语，谓语，宾语）</a:t>
            </a:r>
            <a:endParaRPr lang="en-US" altLang="zh-CN" dirty="0"/>
          </a:p>
          <a:p>
            <a:r>
              <a:rPr lang="zh-CN" altLang="en-US" dirty="0"/>
              <a:t>将知识图谱中的每条三元组存储为一条记录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315908"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三元组表</a:t>
            </a:r>
            <a:endParaRPr lang="en-US" altLang="zh-CN" sz="2000"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1908274" y="1119772"/>
            <a:ext cx="5976664" cy="2554545"/>
          </a:xfrm>
          <a:prstGeom prst="rect">
            <a:avLst/>
          </a:prstGeom>
          <a:noFill/>
        </p:spPr>
        <p:txBody>
          <a:bodyPr wrap="square" rtlCol="0">
            <a:spAutoFit/>
          </a:bodyPr>
          <a:lstStyle/>
          <a:p>
            <a:r>
              <a:rPr lang="zh-CN" altLang="en-US" b="1" i="1" u="sng" dirty="0"/>
              <a:t>优点</a:t>
            </a:r>
            <a:r>
              <a:rPr lang="zh-CN" altLang="en-US" dirty="0"/>
              <a:t>：</a:t>
            </a:r>
            <a:endParaRPr lang="en-US" altLang="zh-CN" dirty="0"/>
          </a:p>
          <a:p>
            <a:r>
              <a:rPr lang="en-US" altLang="zh-CN" dirty="0"/>
              <a:t>           </a:t>
            </a:r>
            <a:r>
              <a:rPr lang="zh-CN" altLang="en-US" dirty="0"/>
              <a:t>三元组表是将知识图谱存储到关系数据库的最简单、最直接的办法，</a:t>
            </a:r>
            <a:r>
              <a:rPr lang="zh-CN" altLang="en-US" dirty="0">
                <a:solidFill>
                  <a:srgbClr val="FF0000"/>
                </a:solidFill>
              </a:rPr>
              <a:t>简单明了</a:t>
            </a:r>
            <a:r>
              <a:rPr lang="zh-CN" altLang="en-US" dirty="0"/>
              <a:t>。</a:t>
            </a:r>
            <a:endParaRPr lang="en-US" altLang="zh-CN" dirty="0"/>
          </a:p>
          <a:p>
            <a:endParaRPr lang="en-US" altLang="zh-CN" dirty="0"/>
          </a:p>
          <a:p>
            <a:r>
              <a:rPr lang="zh-CN" altLang="en-US" b="1" i="1" u="sng" dirty="0"/>
              <a:t>缺点</a:t>
            </a:r>
            <a:r>
              <a:rPr lang="zh-CN" altLang="en-US" dirty="0"/>
              <a:t>：</a:t>
            </a:r>
            <a:endParaRPr lang="en-US" altLang="zh-CN" dirty="0"/>
          </a:p>
          <a:p>
            <a:r>
              <a:rPr lang="zh-CN" altLang="en-US" dirty="0"/>
              <a:t>三元组表的行数与知识图谱的边数一样，其最大问题在于将知识图谱查询翻译为 </a:t>
            </a:r>
            <a:r>
              <a:rPr lang="en-US" altLang="zh-CN" dirty="0"/>
              <a:t>SQL </a:t>
            </a:r>
            <a:r>
              <a:rPr lang="zh-CN" altLang="en-US" dirty="0"/>
              <a:t>查询后的 </a:t>
            </a:r>
            <a:r>
              <a:rPr lang="zh-CN" altLang="en-US" dirty="0">
                <a:solidFill>
                  <a:srgbClr val="FF0000"/>
                </a:solidFill>
              </a:rPr>
              <a:t>三元组表自连接</a:t>
            </a:r>
            <a:r>
              <a:rPr lang="zh-CN" altLang="en-US" dirty="0"/>
              <a:t>。当三元组表规模较大时，多个自连接操作会 使 </a:t>
            </a:r>
            <a:r>
              <a:rPr lang="en-US" altLang="zh-CN" dirty="0">
                <a:solidFill>
                  <a:srgbClr val="FF0000"/>
                </a:solidFill>
              </a:rPr>
              <a:t>SQL </a:t>
            </a:r>
            <a:r>
              <a:rPr lang="zh-CN" altLang="en-US" dirty="0">
                <a:solidFill>
                  <a:srgbClr val="FF0000"/>
                </a:solidFill>
              </a:rPr>
              <a:t>查询性能低下</a:t>
            </a:r>
            <a:r>
              <a:rPr lang="zh-CN" altLang="en-US" dirty="0"/>
              <a:t>。</a:t>
            </a:r>
            <a:endParaRPr lang="en-US" altLang="zh-CN" dirty="0"/>
          </a:p>
          <a:p>
            <a:endParaRPr lang="en-US" altLang="zh-CN" dirty="0"/>
          </a:p>
          <a:p>
            <a:endParaRPr lang="en-US" altLang="zh-CN" dirty="0"/>
          </a:p>
        </p:txBody>
      </p:sp>
      <p:sp>
        <p:nvSpPr>
          <p:cNvPr id="3" name="文本框 2"/>
          <p:cNvSpPr txBox="1"/>
          <p:nvPr/>
        </p:nvSpPr>
        <p:spPr>
          <a:xfrm>
            <a:off x="1908274" y="3888308"/>
            <a:ext cx="4963085" cy="338554"/>
          </a:xfrm>
          <a:prstGeom prst="rect">
            <a:avLst/>
          </a:prstGeom>
          <a:noFill/>
        </p:spPr>
        <p:txBody>
          <a:bodyPr wrap="square" rtlCol="0">
            <a:spAutoFit/>
          </a:bodyPr>
          <a:lstStyle/>
          <a:p>
            <a:r>
              <a:rPr lang="zh-CN" altLang="en-US" dirty="0"/>
              <a:t>采用三元组表存储方案的代表：</a:t>
            </a:r>
            <a:r>
              <a:rPr lang="en-US" altLang="zh-CN" dirty="0">
                <a:solidFill>
                  <a:srgbClr val="FF0000"/>
                </a:solidFill>
              </a:rPr>
              <a:t>3store</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020956"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水平表</a:t>
            </a:r>
            <a:endParaRPr lang="en-US" altLang="zh-CN" sz="2000"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41" y="2952204"/>
            <a:ext cx="3869779" cy="1187405"/>
          </a:xfrm>
          <a:prstGeom prst="rect">
            <a:avLst/>
          </a:prstGeom>
        </p:spPr>
      </p:pic>
      <p:sp>
        <p:nvSpPr>
          <p:cNvPr id="4" name="文本框 3"/>
          <p:cNvSpPr txBox="1"/>
          <p:nvPr/>
        </p:nvSpPr>
        <p:spPr>
          <a:xfrm>
            <a:off x="427741" y="1079996"/>
            <a:ext cx="3928803" cy="1344925"/>
          </a:xfrm>
          <a:prstGeom prst="rect">
            <a:avLst/>
          </a:prstGeom>
          <a:noFill/>
        </p:spPr>
        <p:txBody>
          <a:bodyPr wrap="square" rtlCol="0">
            <a:spAutoFit/>
          </a:bodyPr>
          <a:lstStyle/>
          <a:p>
            <a:r>
              <a:rPr lang="zh-CN" altLang="en-US" b="1" dirty="0"/>
              <a:t>特点</a:t>
            </a:r>
            <a:r>
              <a:rPr lang="zh-CN" altLang="en-US" dirty="0"/>
              <a:t>：每行记录存储一个知识图谱中一个主语的所有谓语和宾语，相当于知识图谱的邻接表；水平表的列数是知识图谱中不同谓语的数量，行数是知识图谱中不同主语的数量</a:t>
            </a:r>
            <a:endParaRPr lang="zh-CN" altLang="en-US" dirty="0"/>
          </a:p>
        </p:txBody>
      </p:sp>
      <p:sp>
        <p:nvSpPr>
          <p:cNvPr id="5" name="文本框 4"/>
          <p:cNvSpPr txBox="1"/>
          <p:nvPr/>
        </p:nvSpPr>
        <p:spPr>
          <a:xfrm>
            <a:off x="1389800" y="4248348"/>
            <a:ext cx="1368152" cy="276999"/>
          </a:xfrm>
          <a:prstGeom prst="rect">
            <a:avLst/>
          </a:prstGeom>
          <a:noFill/>
        </p:spPr>
        <p:txBody>
          <a:bodyPr wrap="square" rtlCol="0">
            <a:spAutoFit/>
          </a:bodyPr>
          <a:lstStyle/>
          <a:p>
            <a:pPr algn="ctr"/>
            <a:r>
              <a:rPr lang="zh-CN" altLang="en-US" sz="1200" dirty="0"/>
              <a:t>水平表示例</a:t>
            </a:r>
            <a:endParaRPr lang="zh-CN" altLang="en-US" sz="12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4964" y="1135527"/>
            <a:ext cx="3768420" cy="1344925"/>
          </a:xfrm>
          <a:prstGeom prst="rect">
            <a:avLst/>
          </a:prstGeom>
        </p:spPr>
      </p:pic>
      <p:sp>
        <p:nvSpPr>
          <p:cNvPr id="13" name="文本框 12"/>
          <p:cNvSpPr txBox="1"/>
          <p:nvPr/>
        </p:nvSpPr>
        <p:spPr>
          <a:xfrm>
            <a:off x="5508674" y="2286420"/>
            <a:ext cx="2592288" cy="276999"/>
          </a:xfrm>
          <a:prstGeom prst="rect">
            <a:avLst/>
          </a:prstGeom>
          <a:noFill/>
        </p:spPr>
        <p:txBody>
          <a:bodyPr wrap="square">
            <a:spAutoFit/>
          </a:bodyPr>
          <a:lstStyle/>
          <a:p>
            <a:pPr algn="ctr"/>
            <a:r>
              <a:rPr lang="zh-CN" altLang="en-US" sz="1200" dirty="0"/>
              <a:t>星形</a:t>
            </a:r>
            <a:r>
              <a:rPr lang="en-US" altLang="zh-CN" sz="1200" dirty="0"/>
              <a:t>SPARQL</a:t>
            </a:r>
            <a:r>
              <a:rPr lang="zh-CN" altLang="en-US" sz="1200" dirty="0"/>
              <a:t>查询</a:t>
            </a:r>
            <a:endParaRPr lang="zh-CN" altLang="en-US" sz="1200"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611" y="3041849"/>
            <a:ext cx="3960440" cy="1008114"/>
          </a:xfrm>
          <a:prstGeom prst="rect">
            <a:avLst/>
          </a:prstGeom>
        </p:spPr>
      </p:pic>
      <p:sp>
        <p:nvSpPr>
          <p:cNvPr id="17" name="文本框 16"/>
          <p:cNvSpPr txBox="1"/>
          <p:nvPr/>
        </p:nvSpPr>
        <p:spPr>
          <a:xfrm>
            <a:off x="4326297" y="4139609"/>
            <a:ext cx="4500348" cy="276999"/>
          </a:xfrm>
          <a:prstGeom prst="rect">
            <a:avLst/>
          </a:prstGeom>
          <a:noFill/>
        </p:spPr>
        <p:txBody>
          <a:bodyPr wrap="square">
            <a:spAutoFit/>
          </a:bodyPr>
          <a:lstStyle/>
          <a:p>
            <a:pPr algn="ctr"/>
            <a:r>
              <a:rPr lang="zh-CN" altLang="en-US" sz="1200" dirty="0"/>
              <a:t>等价的</a:t>
            </a:r>
            <a:r>
              <a:rPr lang="en-US" altLang="zh-CN" sz="1200" dirty="0"/>
              <a:t>SQL</a:t>
            </a:r>
            <a:r>
              <a:rPr lang="zh-CN" altLang="en-US" sz="1200" dirty="0"/>
              <a:t>查询</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020956"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水平表</a:t>
            </a:r>
            <a:endParaRPr lang="en-US" altLang="zh-CN" sz="2000"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6" name="文本框 5"/>
          <p:cNvSpPr txBox="1"/>
          <p:nvPr/>
        </p:nvSpPr>
        <p:spPr>
          <a:xfrm>
            <a:off x="2052290" y="1152004"/>
            <a:ext cx="6120680" cy="2800767"/>
          </a:xfrm>
          <a:prstGeom prst="rect">
            <a:avLst/>
          </a:prstGeom>
          <a:noFill/>
        </p:spPr>
        <p:txBody>
          <a:bodyPr wrap="square">
            <a:spAutoFit/>
          </a:bodyPr>
          <a:lstStyle/>
          <a:p>
            <a:r>
              <a:rPr lang="zh-CN" altLang="en-US" b="1" i="1" u="sng" dirty="0"/>
              <a:t>优点</a:t>
            </a:r>
            <a:r>
              <a:rPr lang="zh-CN" altLang="en-US" dirty="0"/>
              <a:t>：</a:t>
            </a:r>
            <a:endParaRPr lang="en-US" altLang="zh-CN" dirty="0"/>
          </a:p>
          <a:p>
            <a:r>
              <a:rPr lang="zh-CN" altLang="en-US" dirty="0"/>
              <a:t>简单明了，与三元表相比，查询大为简化。</a:t>
            </a:r>
            <a:endParaRPr lang="en-US" altLang="zh-CN" dirty="0"/>
          </a:p>
          <a:p>
            <a:endParaRPr lang="en-US" altLang="zh-CN" dirty="0"/>
          </a:p>
          <a:p>
            <a:r>
              <a:rPr lang="zh-CN" altLang="en-US" b="1" i="1" u="sng" dirty="0"/>
              <a:t>缺点</a:t>
            </a:r>
            <a:r>
              <a:rPr lang="zh-CN" altLang="en-US" dirty="0"/>
              <a:t>：</a:t>
            </a:r>
            <a:endParaRPr lang="en-US" altLang="zh-CN" dirty="0"/>
          </a:p>
          <a:p>
            <a:r>
              <a:rPr lang="zh-CN" altLang="en-US" dirty="0"/>
              <a:t>所需列的数目等于知识图谱中不同谓语数量，很可能超出关系数据库允许的表中列数目的上限；</a:t>
            </a:r>
            <a:endParaRPr lang="en-US" altLang="zh-CN" dirty="0"/>
          </a:p>
          <a:p>
            <a:r>
              <a:rPr lang="zh-CN" altLang="en-US" dirty="0">
                <a:solidFill>
                  <a:srgbClr val="FF0000"/>
                </a:solidFill>
              </a:rPr>
              <a:t>存在大量空值</a:t>
            </a:r>
            <a:r>
              <a:rPr lang="zh-CN" altLang="en-US" dirty="0"/>
              <a:t>，影响表的存储、索引和查询性能；</a:t>
            </a:r>
            <a:endParaRPr lang="en-US" altLang="zh-CN" dirty="0"/>
          </a:p>
          <a:p>
            <a:r>
              <a:rPr lang="zh-CN" altLang="en-US" dirty="0"/>
              <a:t>无法解决一对多联系或多值属性；</a:t>
            </a:r>
            <a:endParaRPr lang="en-US" altLang="zh-CN" dirty="0"/>
          </a:p>
          <a:p>
            <a:r>
              <a:rPr lang="zh-CN" altLang="en-US" dirty="0"/>
              <a:t>知识图谱更新，会引起对列的操作，</a:t>
            </a:r>
            <a:r>
              <a:rPr lang="zh-CN" altLang="en-US" dirty="0">
                <a:solidFill>
                  <a:srgbClr val="FF0000"/>
                </a:solidFill>
              </a:rPr>
              <a:t>改变了表结构</a:t>
            </a:r>
            <a:r>
              <a:rPr lang="zh-CN" altLang="en-US" dirty="0"/>
              <a:t>，成本很高。</a:t>
            </a:r>
            <a:endParaRPr lang="en-US" altLang="zh-CN" dirty="0"/>
          </a:p>
          <a:p>
            <a:endParaRPr lang="en-US" altLang="zh-CN" dirty="0"/>
          </a:p>
          <a:p>
            <a:endParaRPr lang="en-US" altLang="zh-CN" dirty="0"/>
          </a:p>
        </p:txBody>
      </p:sp>
      <p:sp>
        <p:nvSpPr>
          <p:cNvPr id="4" name="文本框 3"/>
          <p:cNvSpPr txBox="1"/>
          <p:nvPr/>
        </p:nvSpPr>
        <p:spPr>
          <a:xfrm>
            <a:off x="2057416" y="3894543"/>
            <a:ext cx="5328592" cy="584775"/>
          </a:xfrm>
          <a:prstGeom prst="rect">
            <a:avLst/>
          </a:prstGeom>
          <a:noFill/>
        </p:spPr>
        <p:txBody>
          <a:bodyPr wrap="square" rtlCol="0">
            <a:spAutoFit/>
          </a:bodyPr>
          <a:lstStyle/>
          <a:p>
            <a:r>
              <a:rPr lang="zh-CN" altLang="en-US" dirty="0"/>
              <a:t>采用水平表存储方案的代表：</a:t>
            </a:r>
            <a:r>
              <a:rPr lang="en-US" altLang="zh-CN" dirty="0">
                <a:solidFill>
                  <a:srgbClr val="FF0000"/>
                </a:solidFill>
              </a:rPr>
              <a:t>DLDB</a:t>
            </a:r>
            <a:endParaRPr lang="zh-CN" altLang="en-US" dirty="0">
              <a:solidFill>
                <a:srgbClr val="FF000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020956"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属性表</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17" name="文本框 16"/>
          <p:cNvSpPr txBox="1"/>
          <p:nvPr/>
        </p:nvSpPr>
        <p:spPr>
          <a:xfrm>
            <a:off x="961732" y="4206420"/>
            <a:ext cx="1707900" cy="276999"/>
          </a:xfrm>
          <a:prstGeom prst="rect">
            <a:avLst/>
          </a:prstGeom>
          <a:noFill/>
        </p:spPr>
        <p:txBody>
          <a:bodyPr wrap="square" rtlCol="0">
            <a:spAutoFit/>
          </a:bodyPr>
          <a:lstStyle/>
          <a:p>
            <a:r>
              <a:rPr lang="en-US" altLang="zh-CN" sz="1200" dirty="0"/>
              <a:t>  </a:t>
            </a:r>
            <a:r>
              <a:rPr lang="zh-CN" altLang="en-US" sz="1200" dirty="0"/>
              <a:t>属性表示例</a:t>
            </a:r>
            <a:endParaRPr lang="zh-CN" altLang="en-US" sz="1200" dirty="0"/>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546" y="980887"/>
            <a:ext cx="3602347" cy="1351524"/>
          </a:xfrm>
          <a:prstGeom prst="rect">
            <a:avLst/>
          </a:prstGeom>
        </p:spPr>
      </p:pic>
      <p:sp>
        <p:nvSpPr>
          <p:cNvPr id="27" name="文本框 26"/>
          <p:cNvSpPr txBox="1"/>
          <p:nvPr/>
        </p:nvSpPr>
        <p:spPr>
          <a:xfrm>
            <a:off x="5061727" y="2172319"/>
            <a:ext cx="2160240" cy="276999"/>
          </a:xfrm>
          <a:prstGeom prst="rect">
            <a:avLst/>
          </a:prstGeom>
          <a:noFill/>
        </p:spPr>
        <p:txBody>
          <a:bodyPr wrap="square" rtlCol="0">
            <a:spAutoFit/>
          </a:bodyPr>
          <a:lstStyle/>
          <a:p>
            <a:r>
              <a:rPr lang="zh-CN" altLang="en-US" sz="1200" dirty="0"/>
              <a:t>星形</a:t>
            </a:r>
            <a:r>
              <a:rPr lang="en-US" altLang="zh-CN" sz="1200" dirty="0"/>
              <a:t>SPARQL</a:t>
            </a:r>
            <a:r>
              <a:rPr lang="zh-CN" altLang="en-US" sz="1200" dirty="0"/>
              <a:t>查询</a:t>
            </a:r>
            <a:endParaRPr lang="zh-CN" altLang="en-US" sz="1200" dirty="0"/>
          </a:p>
        </p:txBody>
      </p:sp>
      <p:sp>
        <p:nvSpPr>
          <p:cNvPr id="28" name="文本框 27"/>
          <p:cNvSpPr txBox="1"/>
          <p:nvPr/>
        </p:nvSpPr>
        <p:spPr>
          <a:xfrm>
            <a:off x="5395390" y="4238250"/>
            <a:ext cx="1872207" cy="276999"/>
          </a:xfrm>
          <a:prstGeom prst="rect">
            <a:avLst/>
          </a:prstGeom>
          <a:noFill/>
        </p:spPr>
        <p:txBody>
          <a:bodyPr wrap="square" rtlCol="0">
            <a:spAutoFit/>
          </a:bodyPr>
          <a:lstStyle/>
          <a:p>
            <a:r>
              <a:rPr lang="zh-CN" altLang="en-US" sz="1200" dirty="0"/>
              <a:t>等价的</a:t>
            </a:r>
            <a:r>
              <a:rPr lang="en-US" altLang="zh-CN" sz="1200" dirty="0"/>
              <a:t>SQL</a:t>
            </a:r>
            <a:r>
              <a:rPr lang="zh-CN" altLang="en-US" sz="1200" dirty="0"/>
              <a:t>查询</a:t>
            </a:r>
            <a:endParaRPr lang="zh-CN" altLang="en-US" sz="1200" dirty="0"/>
          </a:p>
        </p:txBody>
      </p:sp>
      <p:sp>
        <p:nvSpPr>
          <p:cNvPr id="29" name="文本框 28"/>
          <p:cNvSpPr txBox="1"/>
          <p:nvPr/>
        </p:nvSpPr>
        <p:spPr>
          <a:xfrm>
            <a:off x="250071" y="1032323"/>
            <a:ext cx="3579558" cy="1077218"/>
          </a:xfrm>
          <a:prstGeom prst="rect">
            <a:avLst/>
          </a:prstGeom>
          <a:noFill/>
        </p:spPr>
        <p:txBody>
          <a:bodyPr wrap="square" rtlCol="0">
            <a:spAutoFit/>
          </a:bodyPr>
          <a:lstStyle/>
          <a:p>
            <a:r>
              <a:rPr lang="zh-CN" altLang="en-US" b="1" dirty="0"/>
              <a:t>特点</a:t>
            </a:r>
            <a:r>
              <a:rPr lang="zh-CN" altLang="en-US" dirty="0"/>
              <a:t>：属性表（</a:t>
            </a:r>
            <a:r>
              <a:rPr lang="en-US" altLang="zh-CN" dirty="0"/>
              <a:t>Property Table</a:t>
            </a:r>
            <a:r>
              <a:rPr lang="zh-CN" altLang="en-US" dirty="0"/>
              <a:t>）存储方案是对水平表的细化，将同类主语分到一个表中，不同类主语分到不同表中</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19" y="2332411"/>
            <a:ext cx="3667680" cy="178381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974" y="3011329"/>
            <a:ext cx="4394435" cy="1104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020956"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属性表</a:t>
            </a:r>
            <a:endParaRPr lang="en-US" altLang="zh-CN" sz="2000"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6" name="文本框 5"/>
          <p:cNvSpPr txBox="1"/>
          <p:nvPr/>
        </p:nvSpPr>
        <p:spPr>
          <a:xfrm>
            <a:off x="2052290" y="1152004"/>
            <a:ext cx="6120680" cy="3046988"/>
          </a:xfrm>
          <a:prstGeom prst="rect">
            <a:avLst/>
          </a:prstGeom>
          <a:noFill/>
        </p:spPr>
        <p:txBody>
          <a:bodyPr wrap="square">
            <a:spAutoFit/>
          </a:bodyPr>
          <a:lstStyle/>
          <a:p>
            <a:r>
              <a:rPr lang="zh-CN" altLang="en-US" b="1" i="1" u="sng" dirty="0"/>
              <a:t>优点</a:t>
            </a:r>
            <a:r>
              <a:rPr lang="zh-CN" altLang="en-US" dirty="0"/>
              <a:t>：</a:t>
            </a:r>
            <a:endParaRPr lang="en-US" altLang="zh-CN" dirty="0"/>
          </a:p>
          <a:p>
            <a:r>
              <a:rPr lang="zh-CN" altLang="en-US" dirty="0"/>
              <a:t>既克服了三元组表的自连接问题，又解决了水平表中列数目过多的问题，空值问题与水平表相比会大为缓解。</a:t>
            </a:r>
            <a:endParaRPr lang="en-US" altLang="zh-CN" dirty="0"/>
          </a:p>
          <a:p>
            <a:endParaRPr lang="en-US" altLang="zh-CN" dirty="0"/>
          </a:p>
          <a:p>
            <a:r>
              <a:rPr lang="zh-CN" altLang="en-US" b="1" i="1" u="sng" dirty="0"/>
              <a:t>缺点</a:t>
            </a:r>
            <a:r>
              <a:rPr lang="zh-CN" altLang="en-US" dirty="0"/>
              <a:t>：</a:t>
            </a:r>
            <a:endParaRPr lang="en-US" altLang="zh-CN" dirty="0"/>
          </a:p>
          <a:p>
            <a:r>
              <a:rPr lang="zh-CN" altLang="en-US" dirty="0"/>
              <a:t>对于规模大的知识图谱，主语可能有大量类别，需要建立大量的表，会超过关系数据库的限制；</a:t>
            </a:r>
            <a:endParaRPr lang="en-US" altLang="zh-CN" dirty="0"/>
          </a:p>
          <a:p>
            <a:r>
              <a:rPr lang="zh-CN" altLang="en-US" dirty="0"/>
              <a:t>对于复杂查询，多个表进行连接，影响查询效率；</a:t>
            </a:r>
            <a:endParaRPr lang="en-US" altLang="zh-CN" dirty="0"/>
          </a:p>
          <a:p>
            <a:r>
              <a:rPr lang="zh-CN" altLang="en-US" dirty="0"/>
              <a:t>空值问题依然存在；</a:t>
            </a:r>
            <a:endParaRPr lang="en-US" altLang="zh-CN" dirty="0"/>
          </a:p>
          <a:p>
            <a:r>
              <a:rPr lang="zh-CN" altLang="en-US" dirty="0"/>
              <a:t>一对多联系或多值属性存储问题仍然存在。</a:t>
            </a:r>
            <a:endParaRPr lang="en-US" altLang="zh-CN" dirty="0"/>
          </a:p>
          <a:p>
            <a:endParaRPr lang="en-US" altLang="zh-CN" dirty="0"/>
          </a:p>
          <a:p>
            <a:endParaRPr lang="en-US" altLang="zh-CN" dirty="0"/>
          </a:p>
        </p:txBody>
      </p:sp>
      <p:sp>
        <p:nvSpPr>
          <p:cNvPr id="4" name="文本框 3"/>
          <p:cNvSpPr txBox="1"/>
          <p:nvPr/>
        </p:nvSpPr>
        <p:spPr>
          <a:xfrm>
            <a:off x="2057416" y="3894543"/>
            <a:ext cx="5328592" cy="584775"/>
          </a:xfrm>
          <a:prstGeom prst="rect">
            <a:avLst/>
          </a:prstGeom>
          <a:noFill/>
        </p:spPr>
        <p:txBody>
          <a:bodyPr wrap="square" rtlCol="0">
            <a:spAutoFit/>
          </a:bodyPr>
          <a:lstStyle/>
          <a:p>
            <a:r>
              <a:rPr lang="zh-CN" altLang="en-US" dirty="0"/>
              <a:t>采用属性表存储方案的代表：</a:t>
            </a:r>
            <a:r>
              <a:rPr lang="en-US" altLang="zh-CN" dirty="0">
                <a:solidFill>
                  <a:srgbClr val="FF0000"/>
                </a:solidFill>
              </a:rPr>
              <a:t>Jena</a:t>
            </a:r>
            <a:endParaRPr lang="zh-CN" altLang="en-US" dirty="0">
              <a:solidFill>
                <a:srgbClr val="FF000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315908"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垂直划分</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17" name="文本框 16"/>
          <p:cNvSpPr txBox="1"/>
          <p:nvPr/>
        </p:nvSpPr>
        <p:spPr>
          <a:xfrm>
            <a:off x="972170" y="4324740"/>
            <a:ext cx="1707900" cy="276999"/>
          </a:xfrm>
          <a:prstGeom prst="rect">
            <a:avLst/>
          </a:prstGeom>
          <a:noFill/>
        </p:spPr>
        <p:txBody>
          <a:bodyPr wrap="square" rtlCol="0">
            <a:spAutoFit/>
          </a:bodyPr>
          <a:lstStyle/>
          <a:p>
            <a:r>
              <a:rPr lang="en-US" altLang="zh-CN" sz="1200" dirty="0"/>
              <a:t>  </a:t>
            </a:r>
            <a:r>
              <a:rPr lang="zh-CN" altLang="en-US" sz="1200" dirty="0"/>
              <a:t>垂直划分存储方案</a:t>
            </a:r>
            <a:endParaRPr lang="zh-CN" altLang="en-US" sz="1200" dirty="0"/>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546" y="1032323"/>
            <a:ext cx="3746363" cy="1210834"/>
          </a:xfrm>
          <a:prstGeom prst="rect">
            <a:avLst/>
          </a:prstGeom>
        </p:spPr>
      </p:pic>
      <p:sp>
        <p:nvSpPr>
          <p:cNvPr id="27" name="文本框 26"/>
          <p:cNvSpPr txBox="1"/>
          <p:nvPr/>
        </p:nvSpPr>
        <p:spPr>
          <a:xfrm>
            <a:off x="5364657" y="2243157"/>
            <a:ext cx="2160240" cy="276999"/>
          </a:xfrm>
          <a:prstGeom prst="rect">
            <a:avLst/>
          </a:prstGeom>
          <a:noFill/>
        </p:spPr>
        <p:txBody>
          <a:bodyPr wrap="square" rtlCol="0">
            <a:spAutoFit/>
          </a:bodyPr>
          <a:lstStyle/>
          <a:p>
            <a:r>
              <a:rPr lang="zh-CN" altLang="en-US" sz="1200" dirty="0"/>
              <a:t>星形</a:t>
            </a:r>
            <a:r>
              <a:rPr lang="en-US" altLang="zh-CN" sz="1200" dirty="0"/>
              <a:t>SPARQL</a:t>
            </a:r>
            <a:r>
              <a:rPr lang="zh-CN" altLang="en-US" sz="1200" dirty="0"/>
              <a:t>查询</a:t>
            </a:r>
            <a:endParaRPr lang="zh-CN" altLang="en-US" sz="1200" dirty="0"/>
          </a:p>
        </p:txBody>
      </p:sp>
      <p:sp>
        <p:nvSpPr>
          <p:cNvPr id="28" name="文本框 27"/>
          <p:cNvSpPr txBox="1"/>
          <p:nvPr/>
        </p:nvSpPr>
        <p:spPr>
          <a:xfrm>
            <a:off x="5508674" y="4186240"/>
            <a:ext cx="1872207" cy="276999"/>
          </a:xfrm>
          <a:prstGeom prst="rect">
            <a:avLst/>
          </a:prstGeom>
          <a:noFill/>
        </p:spPr>
        <p:txBody>
          <a:bodyPr wrap="square" rtlCol="0">
            <a:spAutoFit/>
          </a:bodyPr>
          <a:lstStyle/>
          <a:p>
            <a:r>
              <a:rPr lang="zh-CN" altLang="en-US" sz="1200" dirty="0"/>
              <a:t>等价的</a:t>
            </a:r>
            <a:r>
              <a:rPr lang="en-US" altLang="zh-CN" sz="1200" dirty="0"/>
              <a:t>SQL</a:t>
            </a:r>
            <a:r>
              <a:rPr lang="zh-CN" altLang="en-US" sz="1200" dirty="0"/>
              <a:t>查询</a:t>
            </a:r>
            <a:endParaRPr lang="zh-CN" altLang="en-US" sz="1200" dirty="0"/>
          </a:p>
        </p:txBody>
      </p:sp>
      <p:sp>
        <p:nvSpPr>
          <p:cNvPr id="29" name="文本框 28"/>
          <p:cNvSpPr txBox="1"/>
          <p:nvPr/>
        </p:nvSpPr>
        <p:spPr>
          <a:xfrm>
            <a:off x="250071" y="1032323"/>
            <a:ext cx="3579558" cy="1077218"/>
          </a:xfrm>
          <a:prstGeom prst="rect">
            <a:avLst/>
          </a:prstGeom>
          <a:noFill/>
        </p:spPr>
        <p:txBody>
          <a:bodyPr wrap="square" rtlCol="0">
            <a:spAutoFit/>
          </a:bodyPr>
          <a:lstStyle/>
          <a:p>
            <a:r>
              <a:rPr lang="zh-CN" altLang="en-US" b="1" dirty="0"/>
              <a:t>特点</a:t>
            </a:r>
            <a:r>
              <a:rPr lang="zh-CN" altLang="en-US" dirty="0"/>
              <a:t>：该方法以三元组的谓语作为划分维度，将 </a:t>
            </a:r>
            <a:r>
              <a:rPr lang="en-US" altLang="zh-CN" dirty="0"/>
              <a:t>RDF </a:t>
            </a:r>
            <a:r>
              <a:rPr lang="zh-CN" altLang="en-US" dirty="0"/>
              <a:t>知识图谱划分为若干张只包含</a:t>
            </a:r>
            <a:r>
              <a:rPr lang="en-US" altLang="zh-CN" dirty="0"/>
              <a:t>(</a:t>
            </a:r>
            <a:r>
              <a:rPr lang="zh-CN" altLang="en-US" dirty="0"/>
              <a:t>主语，宾语</a:t>
            </a:r>
            <a:r>
              <a:rPr lang="en-US" altLang="zh-CN" dirty="0"/>
              <a:t>)</a:t>
            </a:r>
            <a:r>
              <a:rPr lang="zh-CN" altLang="en-US" dirty="0"/>
              <a:t>两列的表，表的总数量即知识图谱中不同谓语的数量</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71" y="2507319"/>
            <a:ext cx="3751275" cy="179298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148" y="3024212"/>
            <a:ext cx="4385894" cy="1001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315908"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垂直划分</a:t>
            </a:r>
            <a:endParaRPr lang="en-US" altLang="zh-CN" sz="2000"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6" name="文本框 5"/>
          <p:cNvSpPr txBox="1"/>
          <p:nvPr/>
        </p:nvSpPr>
        <p:spPr>
          <a:xfrm>
            <a:off x="2052290" y="1152004"/>
            <a:ext cx="6120680" cy="2800767"/>
          </a:xfrm>
          <a:prstGeom prst="rect">
            <a:avLst/>
          </a:prstGeom>
          <a:noFill/>
        </p:spPr>
        <p:txBody>
          <a:bodyPr wrap="square">
            <a:spAutoFit/>
          </a:bodyPr>
          <a:lstStyle/>
          <a:p>
            <a:r>
              <a:rPr lang="zh-CN" altLang="en-US" b="1" i="1" u="sng" dirty="0"/>
              <a:t>优点</a:t>
            </a:r>
            <a:r>
              <a:rPr lang="zh-CN" altLang="en-US" dirty="0"/>
              <a:t>：</a:t>
            </a:r>
            <a:endParaRPr lang="en-US" altLang="zh-CN" dirty="0"/>
          </a:p>
          <a:p>
            <a:r>
              <a:rPr lang="zh-CN" altLang="en-US" dirty="0"/>
              <a:t>谓语表仅仅存储出现在知识图谱中的三元组，解决了空值问题；</a:t>
            </a:r>
            <a:endParaRPr lang="en-US" altLang="zh-CN" dirty="0"/>
          </a:p>
          <a:p>
            <a:r>
              <a:rPr lang="zh-CN" altLang="en-US" dirty="0"/>
              <a:t>一个主语的一对多联系或多值属性存储在谓语表的多行中，解决了多值问题；</a:t>
            </a:r>
            <a:endParaRPr lang="en-US" altLang="zh-CN" dirty="0"/>
          </a:p>
          <a:p>
            <a:r>
              <a:rPr lang="zh-CN" altLang="en-US" dirty="0"/>
              <a:t>每个谓语表都按主语列的值进行排序，能够快速执行不同谓语表的连接查询操作。</a:t>
            </a:r>
            <a:endParaRPr lang="en-US" altLang="zh-CN" dirty="0"/>
          </a:p>
          <a:p>
            <a:endParaRPr lang="en-US" altLang="zh-CN" dirty="0"/>
          </a:p>
          <a:p>
            <a:r>
              <a:rPr lang="zh-CN" altLang="en-US" b="1" i="1" u="sng" dirty="0"/>
              <a:t>缺点</a:t>
            </a:r>
            <a:r>
              <a:rPr lang="zh-CN" altLang="en-US" dirty="0"/>
              <a:t>：</a:t>
            </a:r>
            <a:endParaRPr lang="en-US" altLang="zh-CN" dirty="0"/>
          </a:p>
          <a:p>
            <a:r>
              <a:rPr lang="zh-CN" altLang="en-US" dirty="0"/>
              <a:t>需要创建的表的数目与知识图谱中不同谓语数目相等，真实情况下可能要创建大量的表；</a:t>
            </a:r>
            <a:endParaRPr lang="en-US" altLang="zh-CN" dirty="0"/>
          </a:p>
          <a:p>
            <a:r>
              <a:rPr lang="zh-CN" altLang="en-US" dirty="0"/>
              <a:t>对主语的更新将涉及多张表，产生很高的更新时 </a:t>
            </a:r>
            <a:r>
              <a:rPr lang="en-US" altLang="zh-CN" dirty="0"/>
              <a:t>I/O </a:t>
            </a:r>
            <a:r>
              <a:rPr lang="zh-CN" altLang="en-US" dirty="0"/>
              <a:t>开销。</a:t>
            </a:r>
            <a:endParaRPr lang="en-US" altLang="zh-CN" dirty="0"/>
          </a:p>
        </p:txBody>
      </p:sp>
      <p:sp>
        <p:nvSpPr>
          <p:cNvPr id="4" name="文本框 3"/>
          <p:cNvSpPr txBox="1"/>
          <p:nvPr/>
        </p:nvSpPr>
        <p:spPr>
          <a:xfrm>
            <a:off x="2052290" y="4248348"/>
            <a:ext cx="5328592" cy="584775"/>
          </a:xfrm>
          <a:prstGeom prst="rect">
            <a:avLst/>
          </a:prstGeom>
          <a:noFill/>
        </p:spPr>
        <p:txBody>
          <a:bodyPr wrap="square" rtlCol="0">
            <a:spAutoFit/>
          </a:bodyPr>
          <a:lstStyle/>
          <a:p>
            <a:r>
              <a:rPr lang="zh-CN" altLang="en-US" dirty="0"/>
              <a:t>采用垂直划分存储方案的代表：</a:t>
            </a:r>
            <a:r>
              <a:rPr lang="en-US" altLang="zh-CN" dirty="0">
                <a:solidFill>
                  <a:srgbClr val="FF0000"/>
                </a:solidFill>
              </a:rPr>
              <a:t>SW-Store</a:t>
            </a:r>
            <a:endParaRPr lang="zh-CN" altLang="en-US" dirty="0">
              <a:solidFill>
                <a:srgbClr val="FF000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372014"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DB2RDF</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17" name="文本框 16"/>
          <p:cNvSpPr txBox="1"/>
          <p:nvPr/>
        </p:nvSpPr>
        <p:spPr>
          <a:xfrm>
            <a:off x="1262219" y="4680395"/>
            <a:ext cx="2592288" cy="276999"/>
          </a:xfrm>
          <a:prstGeom prst="rect">
            <a:avLst/>
          </a:prstGeom>
          <a:noFill/>
        </p:spPr>
        <p:txBody>
          <a:bodyPr wrap="square" rtlCol="0">
            <a:spAutoFit/>
          </a:bodyPr>
          <a:lstStyle/>
          <a:p>
            <a:r>
              <a:rPr lang="en-US" altLang="zh-CN" sz="1200" dirty="0"/>
              <a:t>DB2RDF</a:t>
            </a:r>
            <a:r>
              <a:rPr lang="zh-CN" altLang="en-US" sz="1200" dirty="0"/>
              <a:t>方案</a:t>
            </a:r>
            <a:endParaRPr lang="zh-CN" altLang="en-US" sz="1200" dirty="0"/>
          </a:p>
        </p:txBody>
      </p:sp>
      <p:sp>
        <p:nvSpPr>
          <p:cNvPr id="29" name="文本框 28"/>
          <p:cNvSpPr txBox="1"/>
          <p:nvPr/>
        </p:nvSpPr>
        <p:spPr>
          <a:xfrm>
            <a:off x="274949" y="843028"/>
            <a:ext cx="3579558" cy="1323439"/>
          </a:xfrm>
          <a:prstGeom prst="rect">
            <a:avLst/>
          </a:prstGeom>
          <a:noFill/>
        </p:spPr>
        <p:txBody>
          <a:bodyPr wrap="square" rtlCol="0">
            <a:spAutoFit/>
          </a:bodyPr>
          <a:lstStyle/>
          <a:p>
            <a:r>
              <a:rPr lang="zh-CN" altLang="en-US" b="1" dirty="0"/>
              <a:t>特点</a:t>
            </a:r>
            <a:r>
              <a:rPr lang="zh-CN" altLang="en-US" dirty="0"/>
              <a:t>：将表的列作为谓语和宾语的存储位置，而不将列与谓语进行绑定。当插入数据时，将谓语动态地映射存储到某列，</a:t>
            </a:r>
            <a:r>
              <a:rPr lang="en-US" altLang="zh-CN" dirty="0"/>
              <a:t>DB2RDF</a:t>
            </a:r>
            <a:r>
              <a:rPr lang="zh-CN" altLang="en-US" dirty="0"/>
              <a:t>存储方案由</a:t>
            </a:r>
            <a:r>
              <a:rPr lang="en-US" altLang="zh-CN" dirty="0"/>
              <a:t>4</a:t>
            </a:r>
            <a:r>
              <a:rPr lang="zh-CN" altLang="en-US" dirty="0"/>
              <a:t>张表组成，即</a:t>
            </a:r>
            <a:r>
              <a:rPr lang="en-US" altLang="zh-CN" dirty="0" err="1"/>
              <a:t>dph</a:t>
            </a:r>
            <a:r>
              <a:rPr lang="zh-CN" altLang="en-US" dirty="0"/>
              <a:t>表、</a:t>
            </a:r>
            <a:r>
              <a:rPr lang="en-US" altLang="zh-CN" dirty="0" err="1"/>
              <a:t>rph</a:t>
            </a:r>
            <a:r>
              <a:rPr lang="zh-CN" altLang="en-US" dirty="0"/>
              <a:t>表、</a:t>
            </a:r>
            <a:r>
              <a:rPr lang="en-US" altLang="zh-CN" dirty="0"/>
              <a:t>ds</a:t>
            </a:r>
            <a:r>
              <a:rPr lang="zh-CN" altLang="en-US" dirty="0"/>
              <a:t>表和</a:t>
            </a:r>
            <a:r>
              <a:rPr lang="en-US" altLang="zh-CN" dirty="0" err="1"/>
              <a:t>rs</a:t>
            </a:r>
            <a:r>
              <a:rPr lang="zh-CN" altLang="en-US" dirty="0"/>
              <a:t>表。</a:t>
            </a:r>
            <a:endParaRPr lang="zh-CN" altLang="en-US" dirty="0"/>
          </a:p>
        </p:txBody>
      </p:sp>
      <p:sp>
        <p:nvSpPr>
          <p:cNvPr id="23" name="文本框 22"/>
          <p:cNvSpPr txBox="1"/>
          <p:nvPr/>
        </p:nvSpPr>
        <p:spPr>
          <a:xfrm>
            <a:off x="5524127" y="4316867"/>
            <a:ext cx="1465630" cy="276999"/>
          </a:xfrm>
          <a:prstGeom prst="rect">
            <a:avLst/>
          </a:prstGeom>
          <a:noFill/>
        </p:spPr>
        <p:txBody>
          <a:bodyPr wrap="square">
            <a:spAutoFit/>
          </a:bodyPr>
          <a:lstStyle/>
          <a:p>
            <a:r>
              <a:rPr lang="zh-CN" altLang="en-US" sz="1200" dirty="0"/>
              <a:t>等价的</a:t>
            </a:r>
            <a:r>
              <a:rPr lang="en-US" altLang="zh-CN" sz="1200" dirty="0"/>
              <a:t>SQL</a:t>
            </a:r>
            <a:r>
              <a:rPr lang="zh-CN" altLang="en-US" sz="1200" dirty="0"/>
              <a:t>查询</a:t>
            </a:r>
            <a:endParaRPr lang="zh-CN" altLang="en-US" sz="12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89" y="2345760"/>
            <a:ext cx="3901975" cy="233463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578" y="3110303"/>
            <a:ext cx="4223388" cy="984624"/>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769" y="945386"/>
            <a:ext cx="3602347" cy="1351524"/>
          </a:xfrm>
          <a:prstGeom prst="rect">
            <a:avLst/>
          </a:prstGeom>
        </p:spPr>
      </p:pic>
      <p:sp>
        <p:nvSpPr>
          <p:cNvPr id="19" name="文本框 18"/>
          <p:cNvSpPr txBox="1"/>
          <p:nvPr/>
        </p:nvSpPr>
        <p:spPr>
          <a:xfrm>
            <a:off x="5220642" y="2243157"/>
            <a:ext cx="2304256" cy="276999"/>
          </a:xfrm>
          <a:prstGeom prst="rect">
            <a:avLst/>
          </a:prstGeom>
          <a:noFill/>
        </p:spPr>
        <p:txBody>
          <a:bodyPr wrap="square">
            <a:spAutoFit/>
          </a:bodyPr>
          <a:lstStyle/>
          <a:p>
            <a:r>
              <a:rPr lang="zh-CN" altLang="en-US" sz="1200" dirty="0"/>
              <a:t>星形</a:t>
            </a:r>
            <a:r>
              <a:rPr lang="en-US" altLang="zh-CN" sz="1200" dirty="0"/>
              <a:t>SPARQL</a:t>
            </a:r>
            <a:r>
              <a:rPr lang="zh-CN" altLang="en-US" sz="1200" dirty="0"/>
              <a:t>查询</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718820"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背景</a:t>
            </a:r>
            <a:endParaRPr lang="en-US" altLang="zh-CN" sz="2000"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TextBox 603"/>
          <p:cNvSpPr txBox="1"/>
          <p:nvPr/>
        </p:nvSpPr>
        <p:spPr bwMode="auto">
          <a:xfrm>
            <a:off x="684530" y="1007745"/>
            <a:ext cx="7783830" cy="3622040"/>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lnSpc>
                <a:spcPct val="170000"/>
              </a:lnSpc>
              <a:buFont typeface="Wingdings" charset="2"/>
              <a:buChar char="l"/>
            </a:pPr>
            <a:r>
              <a:rPr lang="zh-CN" altLang="en-US" sz="1700" dirty="0">
                <a:solidFill>
                  <a:schemeClr val="tx1"/>
                </a:solidFill>
              </a:rPr>
              <a:t>知识图谱规模变大，数据管理变得重要。</a:t>
            </a:r>
            <a:endParaRPr lang="zh-CN" altLang="en-US" sz="1700" dirty="0">
              <a:solidFill>
                <a:schemeClr val="tx1"/>
              </a:solidFill>
            </a:endParaRPr>
          </a:p>
          <a:p>
            <a:pPr marL="285750" indent="-285750" algn="l">
              <a:lnSpc>
                <a:spcPct val="170000"/>
              </a:lnSpc>
              <a:buFont typeface="Wingdings" charset="2"/>
              <a:buChar char="l"/>
            </a:pPr>
            <a:r>
              <a:rPr lang="zh-CN" altLang="en-US" sz="1700" dirty="0">
                <a:solidFill>
                  <a:schemeClr val="tx1"/>
                </a:solidFill>
              </a:rPr>
              <a:t>文件形式不能满足查询、推理、分析等需求。</a:t>
            </a:r>
            <a:endParaRPr lang="zh-CN" altLang="en-US" sz="1700" dirty="0">
              <a:solidFill>
                <a:schemeClr val="tx1"/>
              </a:solidFill>
            </a:endParaRPr>
          </a:p>
          <a:p>
            <a:pPr marL="285750" indent="-285750" algn="l">
              <a:lnSpc>
                <a:spcPct val="170000"/>
              </a:lnSpc>
              <a:buFont typeface="Wingdings" charset="2"/>
              <a:buChar char="l"/>
            </a:pPr>
            <a:r>
              <a:rPr lang="zh-CN" altLang="en-US" sz="1700" dirty="0">
                <a:solidFill>
                  <a:schemeClr val="tx1"/>
                </a:solidFill>
              </a:rPr>
              <a:t>传统数据库的关系模型与知识图谱的图模型差异显著，无法有效管理大规模的知识图谱数据。</a:t>
            </a:r>
            <a:endParaRPr lang="zh-CN" altLang="en-US" sz="1700" dirty="0">
              <a:solidFill>
                <a:schemeClr val="tx1"/>
              </a:solidFill>
            </a:endParaRPr>
          </a:p>
          <a:p>
            <a:pPr marL="285750" indent="-285750" algn="l">
              <a:lnSpc>
                <a:spcPct val="170000"/>
              </a:lnSpc>
              <a:buFont typeface="Wingdings" charset="2"/>
              <a:buChar char="l"/>
            </a:pPr>
            <a:r>
              <a:rPr lang="zh-CN" altLang="en-US" sz="1700" dirty="0">
                <a:solidFill>
                  <a:schemeClr val="tx1"/>
                </a:solidFill>
              </a:rPr>
              <a:t>更好的进行三元组数据的存储，语义万维网领域发展出专门存储</a:t>
            </a:r>
            <a:r>
              <a:rPr lang="en-US" altLang="zh-CN" sz="1700" dirty="0">
                <a:solidFill>
                  <a:schemeClr val="tx1"/>
                </a:solidFill>
              </a:rPr>
              <a:t>RDF</a:t>
            </a:r>
            <a:r>
              <a:rPr lang="zh-CN" altLang="en-US" sz="1700" dirty="0">
                <a:solidFill>
                  <a:schemeClr val="tx1"/>
                </a:solidFill>
              </a:rPr>
              <a:t>数据的三元组库，数据库领域发展出管理属性的图数据库。</a:t>
            </a:r>
            <a:endParaRPr lang="zh-CN" altLang="en-US" sz="1700" dirty="0">
              <a:solidFill>
                <a:schemeClr val="tx1"/>
              </a:solidFill>
            </a:endParaRPr>
          </a:p>
          <a:p>
            <a:pPr marL="285750" indent="-285750" algn="l">
              <a:lnSpc>
                <a:spcPct val="170000"/>
              </a:lnSpc>
              <a:buFont typeface="Wingdings" charset="2"/>
              <a:buChar char="l"/>
            </a:pPr>
            <a:r>
              <a:rPr lang="zh-CN" altLang="en-US" sz="1700" dirty="0">
                <a:solidFill>
                  <a:schemeClr val="tx1"/>
                </a:solidFill>
              </a:rPr>
              <a:t>虽然没有一家独大，但是二者相互融合发展将促使知识图谱的存储和数据管理的手段变得丰富强大。</a:t>
            </a:r>
            <a:endParaRPr lang="zh-CN" altLang="en-US" sz="17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372014"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DB2RDF</a:t>
            </a:r>
            <a:endParaRPr lang="en-US" altLang="zh-CN" sz="2000"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6" name="文本框 5"/>
          <p:cNvSpPr txBox="1"/>
          <p:nvPr/>
        </p:nvSpPr>
        <p:spPr>
          <a:xfrm>
            <a:off x="1980282" y="1735326"/>
            <a:ext cx="6120680" cy="1569660"/>
          </a:xfrm>
          <a:prstGeom prst="rect">
            <a:avLst/>
          </a:prstGeom>
          <a:noFill/>
        </p:spPr>
        <p:txBody>
          <a:bodyPr wrap="square">
            <a:spAutoFit/>
          </a:bodyPr>
          <a:lstStyle/>
          <a:p>
            <a:r>
              <a:rPr lang="zh-CN" altLang="en-US" b="1" i="1" u="sng" dirty="0"/>
              <a:t>优点</a:t>
            </a:r>
            <a:r>
              <a:rPr lang="zh-CN" altLang="en-US" dirty="0"/>
              <a:t>：</a:t>
            </a:r>
            <a:endParaRPr lang="en-US" altLang="zh-CN" dirty="0"/>
          </a:p>
          <a:p>
            <a:r>
              <a:rPr lang="zh-CN" altLang="en-US" dirty="0"/>
              <a:t>具备“列共享”机制，使得在关系表中最大列数目上限的情况下可以存储远超出该上限的谓语数目，也能够有效地解决水平表方案中存在的谓语稀疏性空值问题；</a:t>
            </a:r>
            <a:endParaRPr lang="en-US" altLang="zh-CN" dirty="0"/>
          </a:p>
          <a:p>
            <a:r>
              <a:rPr lang="zh-CN" altLang="en-US" dirty="0"/>
              <a:t>解决了多值问题。</a:t>
            </a:r>
            <a:endParaRPr lang="en-US" altLang="zh-CN" dirty="0"/>
          </a:p>
          <a:p>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48234"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1764258" y="1993688"/>
            <a:ext cx="6418267" cy="1791599"/>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3600" dirty="0">
                <a:solidFill>
                  <a:schemeClr val="tx1"/>
                </a:solidFill>
              </a:rPr>
              <a:t>03.</a:t>
            </a:r>
            <a:r>
              <a:rPr lang="zh-CN" altLang="en-US" sz="3600" dirty="0">
                <a:solidFill>
                  <a:schemeClr val="tx1"/>
                </a:solidFill>
              </a:rPr>
              <a:t>面向</a:t>
            </a:r>
            <a:r>
              <a:rPr lang="en-US" altLang="zh-CN" sz="3600" dirty="0">
                <a:solidFill>
                  <a:schemeClr val="tx1"/>
                </a:solidFill>
              </a:rPr>
              <a:t>RDF</a:t>
            </a:r>
            <a:r>
              <a:rPr lang="zh-CN" altLang="en-US" sz="3600" dirty="0">
                <a:solidFill>
                  <a:schemeClr val="tx1"/>
                </a:solidFill>
              </a:rPr>
              <a:t>的三元组数据库</a:t>
            </a:r>
            <a:endParaRPr lang="en-US" altLang="zh-CN" sz="3600" dirty="0">
              <a:solidFill>
                <a:schemeClr val="tx1"/>
              </a:solidFill>
            </a:endParaRPr>
          </a:p>
          <a:p>
            <a:pPr algn="l"/>
            <a:endParaRPr lang="en-US" altLang="zh-CN" sz="2400" dirty="0">
              <a:solidFill>
                <a:schemeClr val="tx1"/>
              </a:solidFill>
            </a:endParaRPr>
          </a:p>
          <a:p>
            <a:r>
              <a:rPr lang="zh-CN" altLang="en-US" sz="2400" dirty="0">
                <a:solidFill>
                  <a:schemeClr val="tx1"/>
                </a:solidFill>
              </a:rPr>
              <a:t>汇报人：任爱群</a:t>
            </a:r>
            <a:endParaRPr lang="zh-CN" altLang="en-US" sz="2400" dirty="0">
              <a:solidFill>
                <a:schemeClr val="tx1"/>
              </a:solidFill>
            </a:endParaRPr>
          </a:p>
          <a:p>
            <a:pPr algn="l"/>
            <a:endParaRPr lang="zh-CN" altLang="en-US" sz="2800" dirty="0">
              <a:solidFill>
                <a:schemeClr val="tx1">
                  <a:lumMod val="75000"/>
                  <a:lumOff val="25000"/>
                </a:schemeClr>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3370958"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a:solidFill>
                  <a:schemeClr val="tx1"/>
                </a:solidFill>
              </a:rPr>
              <a:t>RDF</a:t>
            </a:r>
            <a:r>
              <a:rPr lang="zh-CN" altLang="en-US" sz="2800" b="1" dirty="0">
                <a:solidFill>
                  <a:schemeClr val="tx1"/>
                </a:solidFill>
              </a:rPr>
              <a:t>三元组数据库</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5" name="MH_Others_1"/>
          <p:cNvSpPr/>
          <p:nvPr>
            <p:custDataLst>
              <p:tags r:id="rId2"/>
            </p:custDataLst>
          </p:nvPr>
        </p:nvSpPr>
        <p:spPr>
          <a:xfrm>
            <a:off x="1603350" y="1348410"/>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lIns="108000" tIns="0" rIns="0" bIns="0" anchor="ct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endParaRPr kumimoji="0" lang="zh-CN" altLang="en-US" sz="1400" b="0" i="0" u="none" strike="noStrike" kern="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MH_Others_2"/>
          <p:cNvSpPr/>
          <p:nvPr>
            <p:custDataLst>
              <p:tags r:id="rId3"/>
            </p:custDataLst>
          </p:nvPr>
        </p:nvSpPr>
        <p:spPr>
          <a:xfrm>
            <a:off x="1612924" y="2272508"/>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lIns="108000" tIns="0" rIns="0" bIns="0" anchor="ct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endParaRPr kumimoji="0" lang="zh-CN" altLang="en-US" sz="1400" b="0" i="0" u="none" strike="noStrike" kern="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7" name="MH_Entry_1"/>
          <p:cNvSpPr/>
          <p:nvPr>
            <p:custDataLst>
              <p:tags r:id="rId4"/>
            </p:custDataLst>
          </p:nvPr>
        </p:nvSpPr>
        <p:spPr>
          <a:xfrm>
            <a:off x="1692250" y="129602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w="25400" cap="flat" cmpd="sng" algn="ctr">
            <a:solidFill>
              <a:srgbClr val="002060"/>
            </a:solidFill>
            <a:prstDash val="solid"/>
          </a:ln>
          <a:effectLst/>
        </p:spPr>
        <p:txBody>
          <a:bodyPr lIns="900000" tIns="0" rIns="0" bIns="0" anchor="ctr">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0" fontAlgn="base" latinLnBrk="0" hangingPunct="0">
              <a:lnSpc>
                <a:spcPct val="120000"/>
              </a:lnSpc>
              <a:spcBef>
                <a:spcPct val="0"/>
              </a:spcBef>
              <a:spcAft>
                <a:spcPct val="30000"/>
              </a:spcAft>
              <a:buClr>
                <a:srgbClr val="99CC00"/>
              </a:buClr>
              <a:buSzPct val="70000"/>
              <a:buFontTx/>
              <a:buNone/>
              <a:defRPr/>
            </a:pPr>
            <a:r>
              <a:rPr lang="zh-CN" altLang="en-US" sz="2400" b="1" kern="0" dirty="0">
                <a:solidFill>
                  <a:prstClr val="white"/>
                </a:solidFill>
                <a:latin typeface="微软雅黑" pitchFamily="34" charset="-122"/>
                <a:ea typeface="微软雅黑" pitchFamily="34" charset="-122"/>
              </a:rPr>
              <a:t>开源</a:t>
            </a:r>
            <a:r>
              <a:rPr lang="en-US" altLang="zh-CN" sz="2400" b="1" kern="0" dirty="0">
                <a:solidFill>
                  <a:prstClr val="white"/>
                </a:solidFill>
                <a:latin typeface="微软雅黑" pitchFamily="34" charset="-122"/>
                <a:ea typeface="微软雅黑" pitchFamily="34" charset="-122"/>
              </a:rPr>
              <a:t>RDF</a:t>
            </a:r>
            <a:r>
              <a:rPr lang="zh-CN" altLang="en-US" sz="2400" b="1" kern="0" dirty="0">
                <a:solidFill>
                  <a:prstClr val="white"/>
                </a:solidFill>
                <a:latin typeface="微软雅黑" pitchFamily="34" charset="-122"/>
                <a:ea typeface="微软雅黑" pitchFamily="34" charset="-122"/>
              </a:rPr>
              <a:t>三元组数据库</a:t>
            </a:r>
            <a:endPar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8" name="MH_Number_1"/>
          <p:cNvSpPr/>
          <p:nvPr>
            <p:custDataLst>
              <p:tags r:id="rId5"/>
            </p:custDataLst>
          </p:nvPr>
        </p:nvSpPr>
        <p:spPr>
          <a:xfrm>
            <a:off x="1920850" y="1296022"/>
            <a:ext cx="595312" cy="544513"/>
          </a:xfrm>
          <a:prstGeom prst="rect">
            <a:avLst/>
          </a:prstGeom>
          <a:noFill/>
          <a:ln w="25400" cap="flat" cmpd="sng" algn="ctr">
            <a:noFill/>
            <a:prstDash val="solid"/>
          </a:ln>
          <a:effectLst/>
        </p:spPr>
        <p:txBody>
          <a:bodyPr lIns="0" tIns="0" rIns="0" bIns="0" anchor="ctr">
            <a:normAutofit/>
          </a:bodyP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r>
              <a:rPr kumimoji="0" lang="en-US" altLang="zh-CN"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rPr>
              <a:t>01</a:t>
            </a:r>
            <a:endParaRPr kumimoji="0" lang="zh-CN" altLang="en-US"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endParaRPr>
          </a:p>
        </p:txBody>
      </p:sp>
      <p:sp>
        <p:nvSpPr>
          <p:cNvPr id="9" name="MH_Entry_2"/>
          <p:cNvSpPr/>
          <p:nvPr>
            <p:custDataLst>
              <p:tags r:id="rId6"/>
            </p:custDataLst>
          </p:nvPr>
        </p:nvSpPr>
        <p:spPr>
          <a:xfrm>
            <a:off x="1701824" y="2196306"/>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w="25400" cap="flat" cmpd="sng" algn="ctr">
            <a:solidFill>
              <a:srgbClr val="002060"/>
            </a:solidFill>
            <a:prstDash val="solid"/>
          </a:ln>
          <a:effectLst/>
        </p:spPr>
        <p:txBody>
          <a:bodyPr lIns="900000" tIns="0" rIns="0" bIns="0" anchor="ctr">
            <a:normAutofit/>
          </a:bodyPr>
          <a:lstStyle>
            <a:lvl1pPr>
              <a:lnSpc>
                <a:spcPct val="90000"/>
              </a:lnSpc>
              <a:spcBef>
                <a:spcPts val="1000"/>
              </a:spcBef>
              <a:buFont typeface="Arial" charset="0"/>
              <a:buChar char="•"/>
              <a:defRPr sz="2800">
                <a:solidFill>
                  <a:schemeClr val="tx1"/>
                </a:solidFill>
                <a:latin typeface="微软雅黑" pitchFamily="34" charset="-122"/>
                <a:ea typeface="微软雅黑" pitchFamily="34" charset="-122"/>
              </a:defRPr>
            </a:lvl1pPr>
            <a:lvl2pPr marL="742950" indent="-285750">
              <a:lnSpc>
                <a:spcPct val="90000"/>
              </a:lnSpc>
              <a:spcBef>
                <a:spcPts val="500"/>
              </a:spcBef>
              <a:buFont typeface="Arial" charset="0"/>
              <a:buChar char="•"/>
              <a:defRPr sz="2400">
                <a:solidFill>
                  <a:schemeClr val="tx1"/>
                </a:solidFill>
                <a:latin typeface="微软雅黑" pitchFamily="34" charset="-122"/>
                <a:ea typeface="微软雅黑" pitchFamily="34" charset="-122"/>
              </a:defRPr>
            </a:lvl2pPr>
            <a:lvl3pPr marL="1143000" indent="-228600">
              <a:lnSpc>
                <a:spcPct val="90000"/>
              </a:lnSpc>
              <a:spcBef>
                <a:spcPts val="500"/>
              </a:spcBef>
              <a:buFont typeface="Arial" charset="0"/>
              <a:buChar char="•"/>
              <a:defRPr sz="2000">
                <a:solidFill>
                  <a:schemeClr val="tx1"/>
                </a:solidFill>
                <a:latin typeface="微软雅黑" pitchFamily="34" charset="-122"/>
                <a:ea typeface="微软雅黑" pitchFamily="34" charset="-122"/>
              </a:defRPr>
            </a:lvl3pPr>
            <a:lvl4pPr marL="1600200" indent="-228600">
              <a:lnSpc>
                <a:spcPct val="90000"/>
              </a:lnSpc>
              <a:spcBef>
                <a:spcPts val="500"/>
              </a:spcBef>
              <a:buFont typeface="Arial" charset="0"/>
              <a:buChar char="•"/>
              <a:defRPr>
                <a:solidFill>
                  <a:schemeClr val="tx1"/>
                </a:solidFill>
                <a:latin typeface="微软雅黑" pitchFamily="34" charset="-122"/>
                <a:ea typeface="微软雅黑" pitchFamily="34" charset="-122"/>
              </a:defRPr>
            </a:lvl4pPr>
            <a:lvl5pPr marL="2057400" indent="-228600">
              <a:lnSpc>
                <a:spcPct val="90000"/>
              </a:lnSpc>
              <a:spcBef>
                <a:spcPts val="500"/>
              </a:spcBef>
              <a:buFont typeface="Arial" charset="0"/>
              <a:buChar char="•"/>
              <a:defRPr>
                <a:solidFill>
                  <a:schemeClr val="tx1"/>
                </a:solidFill>
                <a:latin typeface="微软雅黑" pitchFamily="34" charset="-122"/>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9pPr>
          </a:lstStyle>
          <a:p>
            <a:pPr marL="0" marR="0" lvl="0" indent="0" defTabSz="914400" eaLnBrk="0" fontAlgn="base" latinLnBrk="0" hangingPunct="0">
              <a:lnSpc>
                <a:spcPct val="120000"/>
              </a:lnSpc>
              <a:spcBef>
                <a:spcPct val="0"/>
              </a:spcBef>
              <a:spcAft>
                <a:spcPct val="30000"/>
              </a:spcAft>
              <a:buClr>
                <a:srgbClr val="99CC00"/>
              </a:buClr>
              <a:buSzPct val="70000"/>
              <a:buFontTx/>
              <a:buNone/>
              <a:defRPr/>
            </a:pPr>
            <a:r>
              <a:rPr lang="zh-CN" altLang="en-US" sz="2400" b="1" kern="0" dirty="0">
                <a:solidFill>
                  <a:prstClr val="white"/>
                </a:solidFill>
                <a:latin typeface="微软雅黑" pitchFamily="34" charset="-122"/>
                <a:ea typeface="微软雅黑" pitchFamily="34" charset="-122"/>
              </a:rPr>
              <a:t>商业</a:t>
            </a:r>
            <a:r>
              <a:rPr lang="en-US" altLang="zh-CN" sz="2400" b="1" kern="0" dirty="0">
                <a:solidFill>
                  <a:prstClr val="white"/>
                </a:solidFill>
                <a:latin typeface="微软雅黑" pitchFamily="34" charset="-122"/>
                <a:ea typeface="微软雅黑" pitchFamily="34" charset="-122"/>
              </a:rPr>
              <a:t>RDF</a:t>
            </a:r>
            <a:r>
              <a:rPr lang="zh-CN" altLang="en-US" sz="2400" b="1" kern="0" dirty="0">
                <a:solidFill>
                  <a:prstClr val="white"/>
                </a:solidFill>
                <a:latin typeface="微软雅黑" pitchFamily="34" charset="-122"/>
                <a:ea typeface="微软雅黑" pitchFamily="34" charset="-122"/>
              </a:rPr>
              <a:t>三元组数据库</a:t>
            </a:r>
            <a:endPar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0" name="MH_Number_2"/>
          <p:cNvSpPr/>
          <p:nvPr>
            <p:custDataLst>
              <p:tags r:id="rId7"/>
            </p:custDataLst>
          </p:nvPr>
        </p:nvSpPr>
        <p:spPr>
          <a:xfrm>
            <a:off x="1930424" y="2220119"/>
            <a:ext cx="595312" cy="544512"/>
          </a:xfrm>
          <a:prstGeom prst="rect">
            <a:avLst/>
          </a:prstGeom>
          <a:noFill/>
          <a:ln w="25400" cap="flat" cmpd="sng" algn="ctr">
            <a:noFill/>
            <a:prstDash val="solid"/>
          </a:ln>
          <a:effectLst/>
        </p:spPr>
        <p:txBody>
          <a:bodyPr lIns="0" tIns="0" rIns="0" bIns="0" anchor="ctr">
            <a:normAutofit/>
          </a:bodyP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r>
              <a:rPr kumimoji="0" lang="en-US" altLang="zh-CN"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rPr>
              <a:t>02</a:t>
            </a:r>
            <a:endParaRPr kumimoji="0" lang="zh-CN" altLang="en-US"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3370958"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a:solidFill>
                  <a:schemeClr val="tx1"/>
                </a:solidFill>
              </a:rPr>
              <a:t>RDF</a:t>
            </a:r>
            <a:r>
              <a:rPr lang="zh-CN" altLang="en-US" sz="2800" b="1" dirty="0">
                <a:solidFill>
                  <a:schemeClr val="tx1"/>
                </a:solidFill>
              </a:rPr>
              <a:t>三元组数据库</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16" y="2347376"/>
            <a:ext cx="4351020" cy="678180"/>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282" y="1149331"/>
            <a:ext cx="1805940" cy="107442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416" y="1286491"/>
            <a:ext cx="784860" cy="80010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8000" y="1828632"/>
            <a:ext cx="2880320" cy="780841"/>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8000" y="777449"/>
            <a:ext cx="2870266" cy="956755"/>
          </a:xfrm>
          <a:prstGeom prst="rect">
            <a:avLst/>
          </a:prstGeom>
        </p:spPr>
      </p:pic>
      <p:pic>
        <p:nvPicPr>
          <p:cNvPr id="23" name="图片 22"/>
          <p:cNvPicPr>
            <a:picLocks noChangeAspect="1"/>
          </p:cNvPicPr>
          <p:nvPr/>
        </p:nvPicPr>
        <p:blipFill>
          <a:blip r:embed="rId7"/>
          <a:stretch>
            <a:fillRect/>
          </a:stretch>
        </p:blipFill>
        <p:spPr>
          <a:xfrm>
            <a:off x="6883557" y="2634898"/>
            <a:ext cx="1872208" cy="781315"/>
          </a:xfrm>
          <a:prstGeom prst="rect">
            <a:avLst/>
          </a:prstGeom>
        </p:spPr>
      </p:pic>
      <p:pic>
        <p:nvPicPr>
          <p:cNvPr id="25" name="图片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1730" y="3416213"/>
            <a:ext cx="1988622" cy="972538"/>
          </a:xfrm>
          <a:prstGeom prst="rect">
            <a:avLst/>
          </a:prstGeom>
        </p:spPr>
      </p:pic>
      <p:pic>
        <p:nvPicPr>
          <p:cNvPr id="4" name="图片 3"/>
          <p:cNvPicPr>
            <a:picLocks noChangeAspect="1"/>
          </p:cNvPicPr>
          <p:nvPr/>
        </p:nvPicPr>
        <p:blipFill>
          <a:blip r:embed="rId9"/>
          <a:stretch>
            <a:fillRect/>
          </a:stretch>
        </p:blipFill>
        <p:spPr>
          <a:xfrm>
            <a:off x="5008000" y="2686466"/>
            <a:ext cx="1828958" cy="12955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3370958"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a:solidFill>
                  <a:schemeClr val="tx1"/>
                </a:solidFill>
              </a:rPr>
              <a:t>RDF</a:t>
            </a:r>
            <a:r>
              <a:rPr lang="zh-CN" altLang="en-US" sz="2800" b="1" dirty="0">
                <a:solidFill>
                  <a:schemeClr val="tx1"/>
                </a:solidFill>
              </a:rPr>
              <a:t>三元组数据库</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5" name="MH_Others_1"/>
          <p:cNvSpPr/>
          <p:nvPr>
            <p:custDataLst>
              <p:tags r:id="rId2"/>
            </p:custDataLst>
          </p:nvPr>
        </p:nvSpPr>
        <p:spPr>
          <a:xfrm>
            <a:off x="1603350" y="1348410"/>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lIns="108000" tIns="0" rIns="0" bIns="0" anchor="ct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endParaRPr kumimoji="0" lang="zh-CN" altLang="en-US" sz="1400" b="0" i="0" u="none" strike="noStrike" kern="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7" name="MH_Entry_1"/>
          <p:cNvSpPr/>
          <p:nvPr>
            <p:custDataLst>
              <p:tags r:id="rId3"/>
            </p:custDataLst>
          </p:nvPr>
        </p:nvSpPr>
        <p:spPr>
          <a:xfrm>
            <a:off x="1692250" y="129602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w="25400" cap="flat" cmpd="sng" algn="ctr">
            <a:solidFill>
              <a:srgbClr val="002060"/>
            </a:solidFill>
            <a:prstDash val="solid"/>
          </a:ln>
          <a:effectLst/>
        </p:spPr>
        <p:txBody>
          <a:bodyPr lIns="900000" tIns="0" rIns="0" bIns="0" anchor="ctr">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0" fontAlgn="base" latinLnBrk="0" hangingPunct="0">
              <a:lnSpc>
                <a:spcPct val="120000"/>
              </a:lnSpc>
              <a:spcBef>
                <a:spcPct val="0"/>
              </a:spcBef>
              <a:spcAft>
                <a:spcPct val="30000"/>
              </a:spcAft>
              <a:buClr>
                <a:srgbClr val="99CC00"/>
              </a:buClr>
              <a:buSzPct val="70000"/>
              <a:buFontTx/>
              <a:buNone/>
              <a:defRPr/>
            </a:pPr>
            <a:r>
              <a:rPr lang="zh-CN" altLang="en-US" sz="2400" b="1" kern="0" dirty="0">
                <a:solidFill>
                  <a:prstClr val="white"/>
                </a:solidFill>
                <a:latin typeface="微软雅黑" pitchFamily="34" charset="-122"/>
                <a:ea typeface="微软雅黑" pitchFamily="34" charset="-122"/>
              </a:rPr>
              <a:t>开源</a:t>
            </a:r>
            <a:r>
              <a:rPr lang="en-US" altLang="zh-CN" sz="2400" b="1" kern="0" dirty="0">
                <a:solidFill>
                  <a:prstClr val="white"/>
                </a:solidFill>
                <a:latin typeface="微软雅黑" pitchFamily="34" charset="-122"/>
                <a:ea typeface="微软雅黑" pitchFamily="34" charset="-122"/>
              </a:rPr>
              <a:t>RDF</a:t>
            </a:r>
            <a:r>
              <a:rPr lang="zh-CN" altLang="en-US" sz="2400" b="1" kern="0" dirty="0">
                <a:solidFill>
                  <a:prstClr val="white"/>
                </a:solidFill>
                <a:latin typeface="微软雅黑" pitchFamily="34" charset="-122"/>
                <a:ea typeface="微软雅黑" pitchFamily="34" charset="-122"/>
              </a:rPr>
              <a:t>三元组数据库</a:t>
            </a:r>
            <a:endPar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8" name="MH_Number_1"/>
          <p:cNvSpPr/>
          <p:nvPr>
            <p:custDataLst>
              <p:tags r:id="rId4"/>
            </p:custDataLst>
          </p:nvPr>
        </p:nvSpPr>
        <p:spPr>
          <a:xfrm>
            <a:off x="1920850" y="1296022"/>
            <a:ext cx="595312" cy="544513"/>
          </a:xfrm>
          <a:prstGeom prst="rect">
            <a:avLst/>
          </a:prstGeom>
          <a:noFill/>
          <a:ln w="25400" cap="flat" cmpd="sng" algn="ctr">
            <a:noFill/>
            <a:prstDash val="solid"/>
          </a:ln>
          <a:effectLst/>
        </p:spPr>
        <p:txBody>
          <a:bodyPr lIns="0" tIns="0" rIns="0" bIns="0" anchor="ctr">
            <a:normAutofit/>
          </a:bodyP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r>
              <a:rPr kumimoji="0" lang="en-US" altLang="zh-CN"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rPr>
              <a:t>01</a:t>
            </a:r>
            <a:endParaRPr kumimoji="0" lang="zh-CN" altLang="en-US"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endParaRPr>
          </a:p>
        </p:txBody>
      </p:sp>
      <p:sp>
        <p:nvSpPr>
          <p:cNvPr id="14" name="MH_Others_2"/>
          <p:cNvSpPr/>
          <p:nvPr>
            <p:custDataLst>
              <p:tags r:id="rId5"/>
            </p:custDataLst>
          </p:nvPr>
        </p:nvSpPr>
        <p:spPr>
          <a:xfrm>
            <a:off x="1593367" y="2272508"/>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323232">
              <a:lumMod val="10000"/>
              <a:lumOff val="90000"/>
            </a:srgbClr>
          </a:solidFill>
          <a:ln w="25400" cap="flat" cmpd="sng" algn="ctr">
            <a:solidFill>
              <a:srgbClr val="323232">
                <a:lumMod val="10000"/>
                <a:lumOff val="90000"/>
              </a:srgbClr>
            </a:solidFill>
            <a:prstDash val="solid"/>
          </a:ln>
          <a:effectLst/>
        </p:spPr>
        <p:txBody>
          <a:bodyPr lIns="108000" tIns="0" rIns="0" bIns="0" anchor="ct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endParaRPr kumimoji="0" lang="zh-CN" altLang="en-US" sz="1400" b="0" i="0" u="none" strike="noStrike" kern="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5" name="MH_Entry_2"/>
          <p:cNvSpPr/>
          <p:nvPr>
            <p:custDataLst>
              <p:tags r:id="rId6"/>
            </p:custDataLst>
          </p:nvPr>
        </p:nvSpPr>
        <p:spPr>
          <a:xfrm>
            <a:off x="1682267" y="2196306"/>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323232">
              <a:lumMod val="25000"/>
              <a:lumOff val="75000"/>
            </a:srgbClr>
          </a:solidFill>
          <a:ln w="25400" cap="flat" cmpd="sng" algn="ctr">
            <a:solidFill>
              <a:srgbClr val="323232">
                <a:lumMod val="25000"/>
                <a:lumOff val="75000"/>
              </a:srgbClr>
            </a:solidFill>
            <a:prstDash val="solid"/>
          </a:ln>
          <a:effectLst/>
        </p:spPr>
        <p:txBody>
          <a:bodyPr lIns="900000" tIns="0" rIns="0" bIns="0" anchor="ctr">
            <a:normAutofit/>
          </a:bodyPr>
          <a:lstStyle>
            <a:lvl1pPr>
              <a:lnSpc>
                <a:spcPct val="90000"/>
              </a:lnSpc>
              <a:spcBef>
                <a:spcPts val="1000"/>
              </a:spcBef>
              <a:buFont typeface="Arial" charset="0"/>
              <a:buChar char="•"/>
              <a:defRPr sz="2800">
                <a:solidFill>
                  <a:schemeClr val="tx1"/>
                </a:solidFill>
                <a:latin typeface="微软雅黑" pitchFamily="34" charset="-122"/>
                <a:ea typeface="微软雅黑" pitchFamily="34" charset="-122"/>
              </a:defRPr>
            </a:lvl1pPr>
            <a:lvl2pPr marL="742950" indent="-285750">
              <a:lnSpc>
                <a:spcPct val="90000"/>
              </a:lnSpc>
              <a:spcBef>
                <a:spcPts val="500"/>
              </a:spcBef>
              <a:buFont typeface="Arial" charset="0"/>
              <a:buChar char="•"/>
              <a:defRPr sz="2400">
                <a:solidFill>
                  <a:schemeClr val="tx1"/>
                </a:solidFill>
                <a:latin typeface="微软雅黑" pitchFamily="34" charset="-122"/>
                <a:ea typeface="微软雅黑" pitchFamily="34" charset="-122"/>
              </a:defRPr>
            </a:lvl2pPr>
            <a:lvl3pPr marL="1143000" indent="-228600">
              <a:lnSpc>
                <a:spcPct val="90000"/>
              </a:lnSpc>
              <a:spcBef>
                <a:spcPts val="500"/>
              </a:spcBef>
              <a:buFont typeface="Arial" charset="0"/>
              <a:buChar char="•"/>
              <a:defRPr sz="2000">
                <a:solidFill>
                  <a:schemeClr val="tx1"/>
                </a:solidFill>
                <a:latin typeface="微软雅黑" pitchFamily="34" charset="-122"/>
                <a:ea typeface="微软雅黑" pitchFamily="34" charset="-122"/>
              </a:defRPr>
            </a:lvl3pPr>
            <a:lvl4pPr marL="1600200" indent="-228600">
              <a:lnSpc>
                <a:spcPct val="90000"/>
              </a:lnSpc>
              <a:spcBef>
                <a:spcPts val="500"/>
              </a:spcBef>
              <a:buFont typeface="Arial" charset="0"/>
              <a:buChar char="•"/>
              <a:defRPr>
                <a:solidFill>
                  <a:schemeClr val="tx1"/>
                </a:solidFill>
                <a:latin typeface="微软雅黑" pitchFamily="34" charset="-122"/>
                <a:ea typeface="微软雅黑" pitchFamily="34" charset="-122"/>
              </a:defRPr>
            </a:lvl4pPr>
            <a:lvl5pPr marL="2057400" indent="-228600">
              <a:lnSpc>
                <a:spcPct val="90000"/>
              </a:lnSpc>
              <a:spcBef>
                <a:spcPts val="500"/>
              </a:spcBef>
              <a:buFont typeface="Arial" charset="0"/>
              <a:buChar char="•"/>
              <a:defRPr>
                <a:solidFill>
                  <a:schemeClr val="tx1"/>
                </a:solidFill>
                <a:latin typeface="微软雅黑" pitchFamily="34" charset="-122"/>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9pPr>
          </a:lstStyle>
          <a:p>
            <a:pPr marL="0" marR="0" lvl="0" indent="0" defTabSz="914400" eaLnBrk="0" fontAlgn="base" latinLnBrk="0" hangingPunct="0">
              <a:lnSpc>
                <a:spcPct val="120000"/>
              </a:lnSpc>
              <a:spcBef>
                <a:spcPct val="0"/>
              </a:spcBef>
              <a:spcAft>
                <a:spcPct val="30000"/>
              </a:spcAft>
              <a:buClr>
                <a:srgbClr val="99CC00"/>
              </a:buClr>
              <a:buSzPct val="70000"/>
              <a:buFontTx/>
              <a:buNone/>
              <a:defRPr/>
            </a:pPr>
            <a:r>
              <a:rPr lang="zh-CN" altLang="en-US" sz="2400" b="1" kern="0" dirty="0">
                <a:solidFill>
                  <a:prstClr val="white"/>
                </a:solidFill>
                <a:latin typeface="微软雅黑" pitchFamily="34" charset="-122"/>
                <a:ea typeface="微软雅黑" pitchFamily="34" charset="-122"/>
              </a:rPr>
              <a:t>商业</a:t>
            </a:r>
            <a:r>
              <a:rPr lang="en-US" altLang="zh-CN" sz="2400" b="1" kern="0" dirty="0">
                <a:solidFill>
                  <a:prstClr val="white"/>
                </a:solidFill>
                <a:latin typeface="微软雅黑" pitchFamily="34" charset="-122"/>
                <a:ea typeface="微软雅黑" pitchFamily="34" charset="-122"/>
              </a:rPr>
              <a:t>RDF</a:t>
            </a:r>
            <a:r>
              <a:rPr lang="zh-CN" altLang="en-US" sz="2400" b="1" kern="0" dirty="0">
                <a:solidFill>
                  <a:prstClr val="white"/>
                </a:solidFill>
                <a:latin typeface="微软雅黑" pitchFamily="34" charset="-122"/>
                <a:ea typeface="微软雅黑" pitchFamily="34" charset="-122"/>
              </a:rPr>
              <a:t>三元组数据库</a:t>
            </a:r>
            <a:endPar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6" name="MH_Number_2"/>
          <p:cNvSpPr/>
          <p:nvPr>
            <p:custDataLst>
              <p:tags r:id="rId7"/>
            </p:custDataLst>
          </p:nvPr>
        </p:nvSpPr>
        <p:spPr>
          <a:xfrm>
            <a:off x="1910867" y="2220119"/>
            <a:ext cx="595312" cy="544512"/>
          </a:xfrm>
          <a:prstGeom prst="rect">
            <a:avLst/>
          </a:prstGeom>
          <a:noFill/>
          <a:ln w="25400" cap="flat" cmpd="sng" algn="ctr">
            <a:noFill/>
            <a:prstDash val="solid"/>
          </a:ln>
          <a:effectLst/>
        </p:spPr>
        <p:txBody>
          <a:bodyPr lIns="0" tIns="0" rIns="0" bIns="0" anchor="ctr">
            <a:normAutofit/>
          </a:bodyP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r>
              <a:rPr kumimoji="0" lang="en-US" altLang="zh-CN"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rPr>
              <a:t>02</a:t>
            </a:r>
            <a:endParaRPr kumimoji="0" lang="zh-CN" altLang="en-US"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30773" y="292307"/>
            <a:ext cx="1452164"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err="1">
                <a:solidFill>
                  <a:schemeClr val="tx1"/>
                </a:solidFill>
              </a:rPr>
              <a:t>RDF4J</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5" name="文本框 4"/>
          <p:cNvSpPr txBox="1"/>
          <p:nvPr/>
        </p:nvSpPr>
        <p:spPr>
          <a:xfrm>
            <a:off x="266003" y="786845"/>
            <a:ext cx="4594599" cy="923330"/>
          </a:xfrm>
          <a:prstGeom prst="rect">
            <a:avLst/>
          </a:prstGeom>
          <a:noFill/>
        </p:spPr>
        <p:txBody>
          <a:bodyPr wrap="square" rtlCol="0">
            <a:spAutoFit/>
          </a:bodyPr>
          <a:lstStyle/>
          <a:p>
            <a:r>
              <a:rPr lang="en-US" altLang="zh-CN" sz="1800" b="1" dirty="0" err="1">
                <a:latin typeface="微软雅黑" pitchFamily="34" charset="-122"/>
                <a:ea typeface="微软雅黑" pitchFamily="34" charset="-122"/>
              </a:rPr>
              <a:t>RDF4J</a:t>
            </a:r>
            <a:r>
              <a:rPr lang="zh-CN" altLang="en-US" sz="1800" b="1" dirty="0">
                <a:latin typeface="微软雅黑" pitchFamily="34" charset="-122"/>
                <a:ea typeface="微软雅黑" pitchFamily="34" charset="-122"/>
              </a:rPr>
              <a:t>是一个用于处理</a:t>
            </a:r>
            <a:r>
              <a:rPr lang="en-US" altLang="zh-CN" sz="1800" b="1" dirty="0">
                <a:latin typeface="微软雅黑" pitchFamily="34" charset="-122"/>
                <a:ea typeface="微软雅黑" pitchFamily="34" charset="-122"/>
              </a:rPr>
              <a:t>RDF</a:t>
            </a:r>
            <a:r>
              <a:rPr lang="zh-CN" altLang="en-US" sz="1800" b="1" dirty="0">
                <a:latin typeface="微软雅黑" pitchFamily="34" charset="-122"/>
                <a:ea typeface="微软雅黑" pitchFamily="34" charset="-122"/>
              </a:rPr>
              <a:t>数据的开源模块化</a:t>
            </a:r>
            <a:r>
              <a:rPr lang="en-US" altLang="zh-CN" sz="1800" b="1" dirty="0">
                <a:latin typeface="微软雅黑" pitchFamily="34" charset="-122"/>
                <a:ea typeface="微软雅黑" pitchFamily="34" charset="-122"/>
              </a:rPr>
              <a:t>Java</a:t>
            </a:r>
            <a:r>
              <a:rPr lang="zh-CN" altLang="en-US" sz="1800" b="1" dirty="0">
                <a:latin typeface="微软雅黑" pitchFamily="34" charset="-122"/>
                <a:ea typeface="微软雅黑" pitchFamily="34" charset="-122"/>
              </a:rPr>
              <a:t>框架，功能包括解析、存储、推断和查询此类数据。</a:t>
            </a:r>
            <a:endParaRPr lang="zh-CN" altLang="en-US" sz="1800" b="1" dirty="0">
              <a:latin typeface="微软雅黑" pitchFamily="34" charset="-122"/>
              <a:ea typeface="微软雅黑" pitchFamily="34" charset="-122"/>
            </a:endParaRPr>
          </a:p>
        </p:txBody>
      </p:sp>
      <p:sp>
        <p:nvSpPr>
          <p:cNvPr id="21" name="Rectangle 3"/>
          <p:cNvSpPr txBox="1">
            <a14:cpLocks xmlns:a14="http://schemas.microsoft.com/office/drawing/2010/main" noChangeArrowheads="1"/>
          </p:cNvSpPr>
          <p:nvPr/>
        </p:nvSpPr>
        <p:spPr>
          <a:xfrm>
            <a:off x="3513996" y="585832"/>
            <a:ext cx="5156356" cy="2246127"/>
          </a:xfrm>
          <a:prstGeom prst="rect">
            <a:avLst/>
          </a:prstGeom>
        </p:spPr>
        <p:txBody>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a:lnSpc>
                <a:spcPct val="120000"/>
              </a:lnSpc>
            </a:pPr>
            <a:endParaRPr lang="en-US" altLang="en-US" sz="1800" b="1" dirty="0">
              <a:ea typeface="微软雅黑" pitchFamily="34" charset="-122"/>
            </a:endParaRPr>
          </a:p>
        </p:txBody>
      </p:sp>
      <p:sp>
        <p:nvSpPr>
          <p:cNvPr id="22" name="Rectangle 3"/>
          <p:cNvSpPr txBox="1">
            <a14:cpLocks xmlns:a14="http://schemas.microsoft.com/office/drawing/2010/main" noChangeArrowheads="1"/>
          </p:cNvSpPr>
          <p:nvPr/>
        </p:nvSpPr>
        <p:spPr>
          <a:xfrm>
            <a:off x="266003" y="1771459"/>
            <a:ext cx="4313805" cy="3015518"/>
          </a:xfrm>
          <a:prstGeom prst="rect">
            <a:avLst/>
          </a:prstGeom>
        </p:spPr>
        <p:txBody>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marL="481965" indent="-469900" defTabSz="-635">
              <a:lnSpc>
                <a:spcPct val="100000"/>
              </a:lnSpc>
              <a:spcBef>
                <a:spcPts val="820"/>
              </a:spcBef>
              <a:buClr>
                <a:srgbClr val="CC0000"/>
              </a:buClr>
              <a:buFont typeface="Wingdings" charset="2"/>
              <a:buChar char=""/>
              <a:tabLst>
                <a:tab pos="482600" algn="l"/>
              </a:tabLst>
            </a:pPr>
            <a:r>
              <a:rPr lang="zh-CN" altLang="en-US" sz="1800" dirty="0">
                <a:latin typeface="SimSun"/>
                <a:cs typeface="SimSun"/>
              </a:rPr>
              <a:t>处理</a:t>
            </a:r>
            <a:r>
              <a:rPr lang="en-US" altLang="zh-CN" sz="1800" spc="-5" dirty="0">
                <a:latin typeface="Times New Roman"/>
                <a:cs typeface="Times New Roman"/>
              </a:rPr>
              <a:t>R</a:t>
            </a:r>
            <a:r>
              <a:rPr lang="en-US" altLang="zh-CN" sz="1800" dirty="0">
                <a:latin typeface="Times New Roman"/>
                <a:cs typeface="Times New Roman"/>
              </a:rPr>
              <a:t>D</a:t>
            </a:r>
            <a:r>
              <a:rPr lang="en-US" altLang="zh-CN" sz="1800" spc="-5" dirty="0">
                <a:latin typeface="Times New Roman"/>
                <a:cs typeface="Times New Roman"/>
              </a:rPr>
              <a:t>F</a:t>
            </a:r>
            <a:r>
              <a:rPr lang="zh-CN" altLang="en-US" sz="1800" dirty="0">
                <a:latin typeface="SimSun"/>
                <a:cs typeface="SimSun"/>
              </a:rPr>
              <a:t>数据的</a:t>
            </a:r>
            <a:r>
              <a:rPr lang="en-US" altLang="zh-CN" sz="1800" dirty="0">
                <a:latin typeface="Times New Roman"/>
                <a:cs typeface="Times New Roman"/>
              </a:rPr>
              <a:t>Jav</a:t>
            </a:r>
            <a:r>
              <a:rPr lang="en-US" altLang="zh-CN" sz="1800" spc="-5" dirty="0">
                <a:latin typeface="Times New Roman"/>
                <a:cs typeface="Times New Roman"/>
              </a:rPr>
              <a:t>a</a:t>
            </a:r>
            <a:r>
              <a:rPr lang="zh-CN" altLang="en-US" sz="1800" dirty="0">
                <a:latin typeface="SimSun"/>
                <a:cs typeface="SimSun"/>
              </a:rPr>
              <a:t>框架</a:t>
            </a:r>
            <a:endParaRPr lang="zh-CN" altLang="en-US" sz="1800" dirty="0">
              <a:latin typeface="SimSun"/>
              <a:cs typeface="SimSun"/>
            </a:endParaRPr>
          </a:p>
          <a:p>
            <a:pPr marL="481965" indent="-469900" defTabSz="-635">
              <a:lnSpc>
                <a:spcPct val="100000"/>
              </a:lnSpc>
              <a:spcBef>
                <a:spcPts val="720"/>
              </a:spcBef>
              <a:buClr>
                <a:srgbClr val="CC0000"/>
              </a:buClr>
              <a:buFont typeface="Wingdings" charset="2"/>
              <a:buChar char=""/>
              <a:tabLst>
                <a:tab pos="482600" algn="l"/>
              </a:tabLst>
            </a:pPr>
            <a:r>
              <a:rPr lang="zh-CN" altLang="en-US" sz="1800" dirty="0">
                <a:latin typeface="SimSun"/>
                <a:cs typeface="SimSun"/>
              </a:rPr>
              <a:t>使用简单可用的</a:t>
            </a:r>
            <a:r>
              <a:rPr lang="en-US" altLang="zh-CN" sz="1800" spc="-5" dirty="0">
                <a:latin typeface="Times New Roman"/>
                <a:cs typeface="Times New Roman"/>
              </a:rPr>
              <a:t>API</a:t>
            </a:r>
            <a:r>
              <a:rPr lang="zh-CN" altLang="en-US" sz="1800" dirty="0">
                <a:latin typeface="SimSun"/>
                <a:cs typeface="SimSun"/>
              </a:rPr>
              <a:t>来实现</a:t>
            </a:r>
            <a:r>
              <a:rPr lang="en-US" altLang="zh-CN" sz="1800" dirty="0">
                <a:latin typeface="Times New Roman"/>
                <a:cs typeface="Times New Roman"/>
              </a:rPr>
              <a:t>RDF</a:t>
            </a:r>
            <a:r>
              <a:rPr lang="zh-CN" altLang="en-US" sz="1800" spc="-5" dirty="0">
                <a:latin typeface="SimSun"/>
                <a:cs typeface="SimSun"/>
              </a:rPr>
              <a:t>存储</a:t>
            </a:r>
            <a:endParaRPr lang="zh-CN" altLang="en-US" sz="1800" dirty="0">
              <a:latin typeface="SimSun"/>
              <a:cs typeface="SimSun"/>
            </a:endParaRPr>
          </a:p>
          <a:p>
            <a:pPr marL="481965" indent="-469900" defTabSz="-635">
              <a:lnSpc>
                <a:spcPct val="100000"/>
              </a:lnSpc>
              <a:spcBef>
                <a:spcPts val="720"/>
              </a:spcBef>
              <a:buClr>
                <a:srgbClr val="CC0000"/>
              </a:buClr>
              <a:buFont typeface="Wingdings" charset="2"/>
              <a:buChar char=""/>
              <a:tabLst>
                <a:tab pos="482600" algn="l"/>
              </a:tabLst>
            </a:pPr>
            <a:r>
              <a:rPr lang="zh-CN" altLang="en-US" sz="1800" dirty="0">
                <a:latin typeface="SimSun"/>
                <a:cs typeface="SimSun"/>
              </a:rPr>
              <a:t>支持</a:t>
            </a:r>
            <a:r>
              <a:rPr lang="en-US" altLang="zh-CN" sz="1800" dirty="0">
                <a:latin typeface="Times New Roman"/>
                <a:cs typeface="Times New Roman"/>
              </a:rPr>
              <a:t>SPARQL</a:t>
            </a:r>
            <a:r>
              <a:rPr lang="zh-CN" altLang="en-US" sz="1800" spc="-90" dirty="0">
                <a:latin typeface="Times New Roman"/>
                <a:cs typeface="Times New Roman"/>
              </a:rPr>
              <a:t> </a:t>
            </a:r>
            <a:r>
              <a:rPr lang="en-US" altLang="zh-CN" sz="1800" spc="-5" dirty="0">
                <a:latin typeface="Times New Roman"/>
                <a:cs typeface="Times New Roman"/>
              </a:rPr>
              <a:t>endpoints</a:t>
            </a:r>
            <a:endParaRPr lang="zh-CN" altLang="en-US" sz="1800" dirty="0">
              <a:latin typeface="Times New Roman"/>
              <a:cs typeface="Times New Roman"/>
            </a:endParaRPr>
          </a:p>
          <a:p>
            <a:pPr marL="481965" indent="-469900" defTabSz="-635">
              <a:lnSpc>
                <a:spcPct val="100000"/>
              </a:lnSpc>
              <a:spcBef>
                <a:spcPts val="725"/>
              </a:spcBef>
              <a:buClr>
                <a:srgbClr val="CC0000"/>
              </a:buClr>
              <a:buFont typeface="Wingdings" charset="2"/>
              <a:buChar char=""/>
              <a:tabLst>
                <a:tab pos="482600" algn="l"/>
              </a:tabLst>
            </a:pPr>
            <a:r>
              <a:rPr lang="zh-CN" altLang="en-US" sz="1800" dirty="0">
                <a:latin typeface="SimSun"/>
                <a:cs typeface="SimSun"/>
              </a:rPr>
              <a:t>支持内存和磁盘两种</a:t>
            </a:r>
            <a:r>
              <a:rPr lang="en-US" altLang="zh-CN" sz="1800" spc="-5" dirty="0">
                <a:latin typeface="Times New Roman"/>
                <a:cs typeface="Times New Roman"/>
              </a:rPr>
              <a:t>R</a:t>
            </a:r>
            <a:r>
              <a:rPr lang="en-US" altLang="zh-CN" sz="1800" dirty="0">
                <a:latin typeface="Times New Roman"/>
                <a:cs typeface="Times New Roman"/>
              </a:rPr>
              <a:t>DF</a:t>
            </a:r>
            <a:r>
              <a:rPr lang="zh-CN" altLang="en-US" sz="1800" dirty="0">
                <a:latin typeface="SimSun"/>
                <a:cs typeface="SimSun"/>
              </a:rPr>
              <a:t>存储机制</a:t>
            </a:r>
            <a:endParaRPr lang="zh-CN" altLang="en-US" sz="1800" dirty="0">
              <a:latin typeface="SimSun"/>
              <a:cs typeface="SimSun"/>
            </a:endParaRPr>
          </a:p>
          <a:p>
            <a:pPr marL="481965" indent="-469900" defTabSz="-635">
              <a:lnSpc>
                <a:spcPct val="100000"/>
              </a:lnSpc>
              <a:spcBef>
                <a:spcPts val="720"/>
              </a:spcBef>
              <a:buClr>
                <a:srgbClr val="CC0000"/>
              </a:buClr>
              <a:buFont typeface="Wingdings" charset="2"/>
              <a:buChar char=""/>
              <a:tabLst>
                <a:tab pos="482600" algn="l"/>
              </a:tabLst>
            </a:pPr>
            <a:r>
              <a:rPr lang="zh-CN" altLang="en-US" sz="1800" dirty="0">
                <a:latin typeface="SimSun"/>
                <a:cs typeface="SimSun"/>
              </a:rPr>
              <a:t>支持所有主流的</a:t>
            </a:r>
            <a:r>
              <a:rPr lang="en-US" altLang="zh-CN" sz="1800" spc="-5" dirty="0">
                <a:latin typeface="Times New Roman"/>
                <a:cs typeface="Times New Roman"/>
              </a:rPr>
              <a:t>R</a:t>
            </a:r>
            <a:r>
              <a:rPr lang="en-US" altLang="zh-CN" sz="1800" dirty="0">
                <a:latin typeface="Times New Roman"/>
                <a:cs typeface="Times New Roman"/>
              </a:rPr>
              <a:t>D</a:t>
            </a:r>
            <a:r>
              <a:rPr lang="en-US" altLang="zh-CN" sz="1800" spc="-5" dirty="0">
                <a:latin typeface="Times New Roman"/>
                <a:cs typeface="Times New Roman"/>
              </a:rPr>
              <a:t>F</a:t>
            </a:r>
            <a:r>
              <a:rPr lang="zh-CN" altLang="en-US" sz="1800" dirty="0">
                <a:latin typeface="SimSun"/>
                <a:cs typeface="SimSun"/>
              </a:rPr>
              <a:t>文件格式</a:t>
            </a:r>
            <a:endParaRPr lang="zh-CN" altLang="en-US" sz="1800" dirty="0">
              <a:latin typeface="SimSun"/>
              <a:cs typeface="SimSun"/>
            </a:endParaRPr>
          </a:p>
        </p:txBody>
      </p:sp>
      <p:pic>
        <p:nvPicPr>
          <p:cNvPr id="3" name="图片 2"/>
          <p:cNvPicPr>
            <a:picLocks noChangeAspect="1"/>
          </p:cNvPicPr>
          <p:nvPr/>
        </p:nvPicPr>
        <p:blipFill>
          <a:blip r:embed="rId2"/>
          <a:stretch>
            <a:fillRect/>
          </a:stretch>
        </p:blipFill>
        <p:spPr>
          <a:xfrm>
            <a:off x="5219630" y="1601725"/>
            <a:ext cx="2389839" cy="14509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452164"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err="1">
                <a:solidFill>
                  <a:schemeClr val="tx1"/>
                </a:solidFill>
              </a:rPr>
              <a:t>RDF4J</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矩形 1"/>
          <p:cNvSpPr/>
          <p:nvPr/>
        </p:nvSpPr>
        <p:spPr>
          <a:xfrm>
            <a:off x="4861435" y="960698"/>
            <a:ext cx="1872208" cy="36004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应用程序</a:t>
            </a:r>
            <a:endParaRPr lang="zh-CN" altLang="en-US" dirty="0"/>
          </a:p>
        </p:txBody>
      </p:sp>
      <p:sp>
        <p:nvSpPr>
          <p:cNvPr id="6" name="矩形 5"/>
          <p:cNvSpPr/>
          <p:nvPr/>
        </p:nvSpPr>
        <p:spPr>
          <a:xfrm>
            <a:off x="6949667" y="965510"/>
            <a:ext cx="1872208" cy="36004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a:cs typeface="Times New Roman"/>
              </a:rPr>
              <a:t>HTTP</a:t>
            </a:r>
            <a:r>
              <a:rPr lang="zh-CN" altLang="en-US" dirty="0"/>
              <a:t>服务器</a:t>
            </a:r>
            <a:endParaRPr lang="zh-CN" altLang="en-US" dirty="0"/>
          </a:p>
        </p:txBody>
      </p:sp>
      <p:sp>
        <p:nvSpPr>
          <p:cNvPr id="7" name="矩形 6"/>
          <p:cNvSpPr/>
          <p:nvPr/>
        </p:nvSpPr>
        <p:spPr>
          <a:xfrm>
            <a:off x="4861435" y="1464754"/>
            <a:ext cx="396044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存储库</a:t>
            </a:r>
            <a:r>
              <a:rPr lang="en-US" altLang="zh-CN" dirty="0">
                <a:latin typeface="Times New Roman"/>
                <a:cs typeface="Times New Roman"/>
              </a:rPr>
              <a:t>API</a:t>
            </a:r>
            <a:r>
              <a:rPr lang="zh-CN" altLang="en-US" dirty="0">
                <a:latin typeface="Times New Roman"/>
                <a:cs typeface="Times New Roman"/>
              </a:rPr>
              <a:t>（</a:t>
            </a:r>
            <a:r>
              <a:rPr lang="en-US" altLang="zh-CN" dirty="0">
                <a:latin typeface="Times New Roman"/>
                <a:cs typeface="Times New Roman"/>
              </a:rPr>
              <a:t>Repository API</a:t>
            </a:r>
            <a:r>
              <a:rPr lang="zh-CN" altLang="en-US" dirty="0">
                <a:latin typeface="Times New Roman"/>
                <a:cs typeface="Times New Roman"/>
              </a:rPr>
              <a:t>）</a:t>
            </a:r>
            <a:endParaRPr lang="zh-CN" altLang="en-US" dirty="0">
              <a:latin typeface="Times New Roman"/>
              <a:cs typeface="Times New Roman"/>
            </a:endParaRPr>
          </a:p>
        </p:txBody>
      </p:sp>
      <p:sp>
        <p:nvSpPr>
          <p:cNvPr id="8" name="矩形 7"/>
          <p:cNvSpPr/>
          <p:nvPr/>
        </p:nvSpPr>
        <p:spPr>
          <a:xfrm>
            <a:off x="4861435" y="1935452"/>
            <a:ext cx="1872208" cy="36004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a:latin typeface="Times New Roman"/>
                <a:cs typeface="Times New Roman"/>
              </a:rPr>
              <a:t>SailRepository</a:t>
            </a:r>
            <a:endParaRPr lang="zh-CN" altLang="en-US" dirty="0">
              <a:latin typeface="Times New Roman"/>
              <a:cs typeface="Times New Roman"/>
            </a:endParaRPr>
          </a:p>
        </p:txBody>
      </p:sp>
      <p:sp>
        <p:nvSpPr>
          <p:cNvPr id="9" name="矩形 8"/>
          <p:cNvSpPr/>
          <p:nvPr/>
        </p:nvSpPr>
        <p:spPr>
          <a:xfrm>
            <a:off x="6949667" y="1940264"/>
            <a:ext cx="1872208" cy="36004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a:latin typeface="Times New Roman"/>
                <a:cs typeface="Times New Roman"/>
              </a:rPr>
              <a:t>HttpRepository</a:t>
            </a:r>
            <a:endParaRPr lang="zh-CN" altLang="en-US" dirty="0">
              <a:latin typeface="Times New Roman"/>
              <a:cs typeface="Times New Roman"/>
            </a:endParaRPr>
          </a:p>
        </p:txBody>
      </p:sp>
      <p:sp>
        <p:nvSpPr>
          <p:cNvPr id="10" name="矩形 9"/>
          <p:cNvSpPr/>
          <p:nvPr/>
        </p:nvSpPr>
        <p:spPr>
          <a:xfrm>
            <a:off x="4861435" y="2415774"/>
            <a:ext cx="122413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a:cs typeface="Times New Roman"/>
              </a:rPr>
              <a:t>Sail API</a:t>
            </a:r>
            <a:endParaRPr lang="zh-CN" altLang="en-US" dirty="0">
              <a:latin typeface="Times New Roman"/>
              <a:cs typeface="Times New Roman"/>
            </a:endParaRPr>
          </a:p>
        </p:txBody>
      </p:sp>
      <p:sp>
        <p:nvSpPr>
          <p:cNvPr id="11" name="矩形 10"/>
          <p:cNvSpPr/>
          <p:nvPr/>
        </p:nvSpPr>
        <p:spPr>
          <a:xfrm>
            <a:off x="6229587" y="2415774"/>
            <a:ext cx="122413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a:cs typeface="Times New Roman"/>
              </a:rPr>
              <a:t>Rio</a:t>
            </a:r>
            <a:endParaRPr lang="zh-CN" altLang="en-US" dirty="0">
              <a:latin typeface="Times New Roman"/>
              <a:cs typeface="Times New Roman"/>
            </a:endParaRPr>
          </a:p>
        </p:txBody>
      </p:sp>
      <p:sp>
        <p:nvSpPr>
          <p:cNvPr id="12" name="矩形 11"/>
          <p:cNvSpPr/>
          <p:nvPr/>
        </p:nvSpPr>
        <p:spPr>
          <a:xfrm>
            <a:off x="7597739" y="2415774"/>
            <a:ext cx="122413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Times New Roman"/>
                <a:cs typeface="Times New Roman"/>
              </a:rPr>
              <a:t>HttpClient</a:t>
            </a:r>
            <a:endParaRPr lang="zh-CN" altLang="en-US" dirty="0">
              <a:latin typeface="Times New Roman"/>
              <a:cs typeface="Times New Roman"/>
            </a:endParaRPr>
          </a:p>
        </p:txBody>
      </p:sp>
      <p:sp>
        <p:nvSpPr>
          <p:cNvPr id="13" name="矩形 12"/>
          <p:cNvSpPr/>
          <p:nvPr/>
        </p:nvSpPr>
        <p:spPr>
          <a:xfrm>
            <a:off x="4861435" y="2896096"/>
            <a:ext cx="396044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a:cs typeface="Times New Roman"/>
              </a:rPr>
              <a:t>RDF</a:t>
            </a:r>
            <a:r>
              <a:rPr lang="zh-CN" altLang="en-US" dirty="0"/>
              <a:t>模型</a:t>
            </a:r>
            <a:r>
              <a:rPr lang="zh-CN" altLang="en-US" dirty="0">
                <a:latin typeface="Times New Roman"/>
                <a:cs typeface="Times New Roman"/>
              </a:rPr>
              <a:t>（</a:t>
            </a:r>
            <a:r>
              <a:rPr lang="en-US" altLang="zh-CN" dirty="0">
                <a:latin typeface="Times New Roman"/>
                <a:cs typeface="Times New Roman"/>
              </a:rPr>
              <a:t>RDF Model</a:t>
            </a:r>
            <a:r>
              <a:rPr lang="zh-CN" altLang="en-US" dirty="0">
                <a:latin typeface="Times New Roman"/>
                <a:cs typeface="Times New Roman"/>
              </a:rPr>
              <a:t>）</a:t>
            </a:r>
            <a:endParaRPr lang="zh-CN" altLang="en-US" dirty="0">
              <a:latin typeface="Times New Roman"/>
              <a:cs typeface="Times New Roman"/>
            </a:endParaRPr>
          </a:p>
        </p:txBody>
      </p:sp>
      <p:sp>
        <p:nvSpPr>
          <p:cNvPr id="21" name="Rectangle 3"/>
          <p:cNvSpPr txBox="1">
            <a14:cpLocks xmlns:a14="http://schemas.microsoft.com/office/drawing/2010/main" noChangeArrowheads="1"/>
          </p:cNvSpPr>
          <p:nvPr/>
        </p:nvSpPr>
        <p:spPr>
          <a:xfrm>
            <a:off x="3513996" y="585832"/>
            <a:ext cx="5156356" cy="2246127"/>
          </a:xfrm>
          <a:prstGeom prst="rect">
            <a:avLst/>
          </a:prstGeom>
        </p:spPr>
        <p:txBody>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a:lnSpc>
                <a:spcPct val="120000"/>
              </a:lnSpc>
            </a:pPr>
            <a:endParaRPr lang="en-US" altLang="en-US" sz="1800" b="1" dirty="0">
              <a:ea typeface="微软雅黑" pitchFamily="34" charset="-122"/>
            </a:endParaRPr>
          </a:p>
        </p:txBody>
      </p:sp>
      <p:sp>
        <p:nvSpPr>
          <p:cNvPr id="22" name="Rectangle 3"/>
          <p:cNvSpPr txBox="1">
            <a14:cpLocks xmlns:a14="http://schemas.microsoft.com/office/drawing/2010/main" noChangeArrowheads="1"/>
          </p:cNvSpPr>
          <p:nvPr/>
        </p:nvSpPr>
        <p:spPr>
          <a:xfrm>
            <a:off x="84353" y="1145530"/>
            <a:ext cx="4625559" cy="2425495"/>
          </a:xfrm>
          <a:prstGeom prst="rect">
            <a:avLst/>
          </a:prstGeom>
        </p:spPr>
        <p:txBody>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marL="481965" indent="-469900" defTabSz="-635">
              <a:spcBef>
                <a:spcPts val="720"/>
              </a:spcBef>
              <a:buClr>
                <a:srgbClr val="CC0000"/>
              </a:buClr>
              <a:buFont typeface="Wingdings" charset="2"/>
              <a:buChar char=""/>
              <a:tabLst>
                <a:tab pos="482600" algn="l"/>
              </a:tabLst>
            </a:pPr>
            <a:r>
              <a:rPr lang="zh-CN" altLang="en-US" sz="1800" dirty="0">
                <a:latin typeface="SimSun"/>
              </a:rPr>
              <a:t>底层的</a:t>
            </a:r>
            <a:r>
              <a:rPr lang="en-US" altLang="zh-CN" sz="1800" dirty="0">
                <a:latin typeface="SimSun"/>
              </a:rPr>
              <a:t>RDF</a:t>
            </a:r>
            <a:r>
              <a:rPr lang="zh-CN" altLang="en-US" sz="1800" dirty="0">
                <a:latin typeface="SimSun"/>
              </a:rPr>
              <a:t>模型定义了</a:t>
            </a:r>
            <a:r>
              <a:rPr lang="en-US" altLang="zh-CN" sz="1800" dirty="0">
                <a:latin typeface="SimSun"/>
              </a:rPr>
              <a:t>URI</a:t>
            </a:r>
            <a:r>
              <a:rPr lang="zh-CN" altLang="en-US" sz="1800" dirty="0">
                <a:latin typeface="SimSun"/>
              </a:rPr>
              <a:t>、空节点、字面值和语句等</a:t>
            </a:r>
            <a:r>
              <a:rPr lang="en-US" altLang="zh-CN" sz="1800" dirty="0">
                <a:latin typeface="SimSun"/>
              </a:rPr>
              <a:t>RDF</a:t>
            </a:r>
            <a:r>
              <a:rPr lang="zh-CN" altLang="en-US" sz="1800" dirty="0">
                <a:latin typeface="SimSun"/>
              </a:rPr>
              <a:t>基本元素。</a:t>
            </a:r>
            <a:endParaRPr lang="zh-CN" altLang="en-US" sz="1800" dirty="0">
              <a:latin typeface="SimSun"/>
            </a:endParaRPr>
          </a:p>
          <a:p>
            <a:pPr marL="481965" indent="-469900" defTabSz="-635">
              <a:spcBef>
                <a:spcPts val="720"/>
              </a:spcBef>
              <a:buClr>
                <a:srgbClr val="CC0000"/>
              </a:buClr>
              <a:buFont typeface="Wingdings" charset="2"/>
              <a:buChar char=""/>
              <a:tabLst>
                <a:tab pos="482600" algn="l"/>
              </a:tabLst>
            </a:pPr>
            <a:r>
              <a:rPr lang="en-US" altLang="zh-CN" sz="1800" dirty="0">
                <a:latin typeface="SimSun"/>
              </a:rPr>
              <a:t>Rio</a:t>
            </a:r>
            <a:r>
              <a:rPr lang="zh-CN" altLang="en-US" sz="1800" dirty="0">
                <a:latin typeface="SimSun"/>
              </a:rPr>
              <a:t>代表“</a:t>
            </a:r>
            <a:r>
              <a:rPr lang="en-US" altLang="zh-CN" sz="1800" dirty="0">
                <a:latin typeface="SimSun"/>
              </a:rPr>
              <a:t>RDF I/O</a:t>
            </a:r>
            <a:r>
              <a:rPr lang="zh-CN" altLang="en-US" sz="1800" dirty="0">
                <a:latin typeface="SimSun"/>
              </a:rPr>
              <a:t>”，即</a:t>
            </a:r>
            <a:r>
              <a:rPr lang="en-US" altLang="zh-CN" sz="1800" dirty="0">
                <a:latin typeface="SimSun"/>
              </a:rPr>
              <a:t>RDF</a:t>
            </a:r>
            <a:r>
              <a:rPr lang="zh-CN" altLang="en-US" sz="1800" dirty="0">
                <a:latin typeface="SimSun"/>
              </a:rPr>
              <a:t> 输入</a:t>
            </a:r>
            <a:r>
              <a:rPr lang="en-US" altLang="zh-CN" sz="1800" dirty="0">
                <a:latin typeface="SimSun"/>
              </a:rPr>
              <a:t>/</a:t>
            </a:r>
            <a:r>
              <a:rPr lang="zh-CN" altLang="en-US" sz="1800" dirty="0">
                <a:latin typeface="SimSun"/>
              </a:rPr>
              <a:t>输出</a:t>
            </a:r>
            <a:r>
              <a:rPr lang="en-US" altLang="zh-CN" sz="1800" dirty="0">
                <a:latin typeface="SimSun"/>
              </a:rPr>
              <a:t>,</a:t>
            </a:r>
            <a:r>
              <a:rPr lang="zh-CN" altLang="en-US" sz="1800" dirty="0">
                <a:latin typeface="SimSun"/>
              </a:rPr>
              <a:t>包括各种</a:t>
            </a:r>
            <a:r>
              <a:rPr lang="en-US" altLang="zh-CN" sz="1800" dirty="0">
                <a:latin typeface="SimSun"/>
              </a:rPr>
              <a:t>RDF</a:t>
            </a:r>
            <a:r>
              <a:rPr lang="zh-CN" altLang="en-US" sz="1800" dirty="0">
                <a:latin typeface="SimSun"/>
              </a:rPr>
              <a:t>文件格式的解析器和编码器。</a:t>
            </a:r>
            <a:endParaRPr lang="en-US" altLang="zh-CN" sz="1800" dirty="0">
              <a:latin typeface="SimSun"/>
            </a:endParaRPr>
          </a:p>
          <a:p>
            <a:pPr marL="481965" indent="-469900" defTabSz="-635">
              <a:spcBef>
                <a:spcPts val="720"/>
              </a:spcBef>
              <a:buClr>
                <a:srgbClr val="CC0000"/>
              </a:buClr>
              <a:buFont typeface="Wingdings" charset="2"/>
              <a:buChar char=""/>
              <a:tabLst>
                <a:tab pos="482600" algn="l"/>
              </a:tabLst>
            </a:pPr>
            <a:r>
              <a:rPr lang="en-US" altLang="zh-CN" sz="1800" dirty="0">
                <a:latin typeface="SimSun"/>
              </a:rPr>
              <a:t>Sail API </a:t>
            </a:r>
            <a:r>
              <a:rPr lang="zh-CN" altLang="en-US" sz="1800" dirty="0">
                <a:latin typeface="SimSun"/>
              </a:rPr>
              <a:t>代表“存储和推理层</a:t>
            </a:r>
            <a:r>
              <a:rPr lang="en-US" altLang="zh-CN" sz="1800" dirty="0">
                <a:latin typeface="SimSun"/>
              </a:rPr>
              <a:t>API</a:t>
            </a:r>
            <a:r>
              <a:rPr lang="zh-CN" altLang="en-US" sz="1800" dirty="0">
                <a:latin typeface="SimSun"/>
              </a:rPr>
              <a:t>”，是实现</a:t>
            </a:r>
            <a:r>
              <a:rPr lang="en-US" altLang="zh-CN" sz="1800" dirty="0">
                <a:latin typeface="SimSun"/>
              </a:rPr>
              <a:t>RDF</a:t>
            </a:r>
            <a:r>
              <a:rPr lang="zh-CN" altLang="en-US" sz="1800" dirty="0">
                <a:latin typeface="SimSun"/>
              </a:rPr>
              <a:t>存储和推理的底层系统</a:t>
            </a:r>
            <a:r>
              <a:rPr lang="en-US" altLang="zh-CN" sz="1800" dirty="0">
                <a:latin typeface="SimSun"/>
              </a:rPr>
              <a:t>API</a:t>
            </a:r>
            <a:r>
              <a:rPr lang="zh-CN" altLang="en-US" sz="1800" dirty="0">
                <a:latin typeface="SimSun"/>
              </a:rPr>
              <a:t>。</a:t>
            </a:r>
            <a:endParaRPr lang="en-US" altLang="zh-CN" sz="1800" dirty="0">
              <a:latin typeface="SimSun"/>
            </a:endParaRPr>
          </a:p>
          <a:p>
            <a:pPr algn="just">
              <a:lnSpc>
                <a:spcPct val="150000"/>
              </a:lnSpc>
            </a:pPr>
            <a:endParaRPr lang="zh-CN" altLang="en-US" sz="1400" dirty="0">
              <a:latin typeface="微软雅黑" pitchFamily="34" charset="-122"/>
              <a:ea typeface="微软雅黑" pitchFamily="34" charset="-122"/>
            </a:endParaRPr>
          </a:p>
        </p:txBody>
      </p:sp>
      <p:sp>
        <p:nvSpPr>
          <p:cNvPr id="16" name="Rectangle 3"/>
          <p:cNvSpPr txBox="1">
            <a14:cpLocks xmlns:a14="http://schemas.microsoft.com/office/drawing/2010/main" noChangeArrowheads="1"/>
          </p:cNvSpPr>
          <p:nvPr/>
        </p:nvSpPr>
        <p:spPr>
          <a:xfrm>
            <a:off x="60947" y="3340378"/>
            <a:ext cx="8741468" cy="3204406"/>
          </a:xfrm>
          <a:prstGeom prst="rect">
            <a:avLst/>
          </a:prstGeom>
        </p:spPr>
        <p:txBody>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marL="481965" indent="-469900" defTabSz="-635">
              <a:lnSpc>
                <a:spcPct val="150000"/>
              </a:lnSpc>
              <a:spcBef>
                <a:spcPts val="720"/>
              </a:spcBef>
              <a:buClr>
                <a:srgbClr val="CC0000"/>
              </a:buClr>
              <a:buFont typeface="Wingdings" charset="2"/>
              <a:buChar char=""/>
              <a:tabLst>
                <a:tab pos="482600" algn="l"/>
              </a:tabLst>
            </a:pPr>
            <a:r>
              <a:rPr lang="zh-CN" altLang="en-US" sz="1800" dirty="0">
                <a:latin typeface="SimSun"/>
              </a:rPr>
              <a:t>存储库</a:t>
            </a:r>
            <a:r>
              <a:rPr lang="en-US" altLang="zh-CN" sz="1800" dirty="0">
                <a:latin typeface="SimSun"/>
              </a:rPr>
              <a:t>API</a:t>
            </a:r>
            <a:r>
              <a:rPr lang="zh-CN" altLang="en-US" sz="1800" dirty="0">
                <a:latin typeface="SimSun"/>
              </a:rPr>
              <a:t>是用户使用的</a:t>
            </a:r>
            <a:r>
              <a:rPr lang="en-US" altLang="zh-CN" sz="1800" dirty="0">
                <a:latin typeface="SimSun"/>
              </a:rPr>
              <a:t>RDF</a:t>
            </a:r>
            <a:r>
              <a:rPr lang="zh-CN" altLang="en-US" sz="1800" dirty="0">
                <a:latin typeface="SimSun"/>
              </a:rPr>
              <a:t>管理和处理高层</a:t>
            </a:r>
            <a:r>
              <a:rPr lang="en-US" altLang="zh-CN" sz="1800" dirty="0">
                <a:latin typeface="SimSun"/>
              </a:rPr>
              <a:t>API</a:t>
            </a:r>
            <a:r>
              <a:rPr lang="zh-CN" altLang="en-US" sz="1800" dirty="0">
                <a:latin typeface="SimSun"/>
              </a:rPr>
              <a:t>，提供</a:t>
            </a:r>
            <a:r>
              <a:rPr lang="en-US" altLang="zh-CN" sz="1800" dirty="0">
                <a:latin typeface="SimSun"/>
              </a:rPr>
              <a:t>RDF</a:t>
            </a:r>
            <a:r>
              <a:rPr lang="zh-CN" altLang="en-US" sz="1800" dirty="0">
                <a:latin typeface="SimSun"/>
              </a:rPr>
              <a:t>的存储、查询和推理等服务，面向终端用户，简单易用。</a:t>
            </a:r>
            <a:endParaRPr lang="en-US" altLang="zh-CN" sz="1800" dirty="0">
              <a:latin typeface="SimSun"/>
            </a:endParaRPr>
          </a:p>
          <a:p>
            <a:pPr marL="481965" indent="-469900" defTabSz="-635">
              <a:lnSpc>
                <a:spcPct val="150000"/>
              </a:lnSpc>
              <a:spcBef>
                <a:spcPts val="720"/>
              </a:spcBef>
              <a:buClr>
                <a:srgbClr val="CC0000"/>
              </a:buClr>
              <a:buFont typeface="Wingdings" charset="2"/>
              <a:buChar char=""/>
              <a:tabLst>
                <a:tab pos="482600" algn="l"/>
              </a:tabLst>
            </a:pPr>
            <a:r>
              <a:rPr lang="zh-CN" altLang="en-US" sz="1800" dirty="0">
                <a:latin typeface="SimSun"/>
              </a:rPr>
              <a:t>架构图的顶层是用户开发的应用程序和</a:t>
            </a:r>
            <a:r>
              <a:rPr lang="en-US" altLang="zh-CN" sz="1800" dirty="0">
                <a:latin typeface="SimSun"/>
              </a:rPr>
              <a:t>Http</a:t>
            </a:r>
            <a:r>
              <a:rPr lang="zh-CN" altLang="en-US" sz="1800" dirty="0">
                <a:latin typeface="SimSun"/>
              </a:rPr>
              <a:t>服务器。</a:t>
            </a:r>
            <a:endParaRPr lang="en-US" altLang="zh-CN" sz="1800" dirty="0">
              <a:latin typeface="SimSun"/>
            </a:endParaRPr>
          </a:p>
          <a:p>
            <a:pPr algn="just">
              <a:lnSpc>
                <a:spcPct val="150000"/>
              </a:lnSpc>
            </a:pPr>
            <a:endParaRPr lang="en-US" altLang="zh-CN" sz="1400" dirty="0">
              <a:latin typeface="微软雅黑" pitchFamily="34" charset="-122"/>
              <a:ea typeface="微软雅黑" pitchFamily="34" charset="-122"/>
            </a:endParaRPr>
          </a:p>
          <a:p>
            <a:pPr algn="just">
              <a:lnSpc>
                <a:spcPct val="150000"/>
              </a:lnSpc>
            </a:pPr>
            <a:endParaRPr lang="zh-CN" altLang="en-US" sz="14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731087"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a:solidFill>
                  <a:schemeClr val="tx1"/>
                </a:solidFill>
              </a:rPr>
              <a:t>RDF-</a:t>
            </a:r>
            <a:r>
              <a:rPr lang="en-US" altLang="zh-CN" sz="2800" b="1" dirty="0" err="1">
                <a:solidFill>
                  <a:schemeClr val="tx1"/>
                </a:solidFill>
              </a:rPr>
              <a:t>3X</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352772" y="786845"/>
            <a:ext cx="6740078" cy="646331"/>
          </a:xfrm>
          <a:prstGeom prst="rect">
            <a:avLst/>
          </a:prstGeom>
          <a:noFill/>
        </p:spPr>
        <p:txBody>
          <a:bodyPr wrap="square" rtlCol="0">
            <a:spAutoFit/>
          </a:bodyPr>
          <a:lstStyle/>
          <a:p>
            <a:r>
              <a:rPr lang="zh-CN" altLang="en-US" sz="1800" b="1" dirty="0">
                <a:latin typeface="微软雅黑" pitchFamily="34" charset="-122"/>
                <a:ea typeface="微软雅黑" pitchFamily="34" charset="-122"/>
              </a:rPr>
              <a:t>通过采用精简的体系结构和精密的数据结构和操作实现</a:t>
            </a:r>
            <a:r>
              <a:rPr lang="en-US" altLang="zh-CN" sz="1800" b="1" dirty="0">
                <a:latin typeface="微软雅黑" pitchFamily="34" charset="-122"/>
                <a:ea typeface="微软雅黑" pitchFamily="34" charset="-122"/>
              </a:rPr>
              <a:t>RISC</a:t>
            </a:r>
            <a:r>
              <a:rPr lang="zh-CN" altLang="en-US" sz="1800" b="1" dirty="0">
                <a:latin typeface="微软雅黑" pitchFamily="34" charset="-122"/>
                <a:ea typeface="微软雅黑" pitchFamily="34" charset="-122"/>
              </a:rPr>
              <a:t>的体系结构，获得出色的性能。</a:t>
            </a:r>
            <a:endParaRPr lang="zh-CN" altLang="en-US" sz="1800" b="1" dirty="0">
              <a:latin typeface="微软雅黑" pitchFamily="34" charset="-122"/>
              <a:ea typeface="微软雅黑" pitchFamily="34" charset="-122"/>
            </a:endParaRPr>
          </a:p>
        </p:txBody>
      </p:sp>
      <p:sp>
        <p:nvSpPr>
          <p:cNvPr id="3" name="文本框 2"/>
          <p:cNvSpPr txBox="1"/>
          <p:nvPr/>
        </p:nvSpPr>
        <p:spPr>
          <a:xfrm>
            <a:off x="396106" y="1442511"/>
            <a:ext cx="6336704" cy="2584041"/>
          </a:xfrm>
          <a:prstGeom prst="rect">
            <a:avLst/>
          </a:prstGeom>
          <a:noFill/>
        </p:spPr>
        <p:txBody>
          <a:bodyPr wrap="square" rtlCol="0">
            <a:spAutoFit/>
          </a:bodyPr>
          <a:lstStyle/>
          <a:p>
            <a:pPr>
              <a:lnSpc>
                <a:spcPct val="150000"/>
              </a:lnSpc>
            </a:pPr>
            <a:r>
              <a:rPr lang="en-US" altLang="zh-CN" sz="2000" b="1" dirty="0">
                <a:solidFill>
                  <a:srgbClr val="FF0000"/>
                </a:solidFill>
              </a:rPr>
              <a:t>RDF-</a:t>
            </a:r>
            <a:r>
              <a:rPr lang="en-US" altLang="zh-CN" sz="2000" b="1" dirty="0" err="1">
                <a:solidFill>
                  <a:srgbClr val="FF0000"/>
                </a:solidFill>
              </a:rPr>
              <a:t>3X</a:t>
            </a:r>
            <a:r>
              <a:rPr lang="zh-CN" altLang="en-US" sz="2000" b="1" dirty="0">
                <a:solidFill>
                  <a:srgbClr val="FF0000"/>
                </a:solidFill>
              </a:rPr>
              <a:t>的最大特点</a:t>
            </a:r>
            <a:endParaRPr lang="en-US" altLang="zh-CN" sz="2000" b="1" dirty="0">
              <a:solidFill>
                <a:srgbClr val="FF0000"/>
              </a:solidFill>
            </a:endParaRPr>
          </a:p>
          <a:p>
            <a:pPr>
              <a:lnSpc>
                <a:spcPct val="150000"/>
              </a:lnSpc>
            </a:pPr>
            <a:r>
              <a:rPr lang="en-US" altLang="zh-CN" sz="1800" dirty="0"/>
              <a:t>1.</a:t>
            </a:r>
            <a:r>
              <a:rPr lang="zh-CN" altLang="en-US" sz="1800" dirty="0"/>
              <a:t>通用的解决方案用于存储和索引</a:t>
            </a:r>
            <a:r>
              <a:rPr lang="en-US" altLang="zh-CN" sz="1800" dirty="0"/>
              <a:t>RDF</a:t>
            </a:r>
            <a:r>
              <a:rPr lang="zh-CN" altLang="en-US" sz="1800" dirty="0"/>
              <a:t>，</a:t>
            </a:r>
            <a:r>
              <a:rPr lang="en-US" altLang="zh-CN" sz="1800" dirty="0"/>
              <a:t>RDF</a:t>
            </a:r>
            <a:r>
              <a:rPr lang="zh-CN" altLang="en-US" sz="1800" dirty="0"/>
              <a:t>无需要物理设计调整；</a:t>
            </a:r>
            <a:endParaRPr lang="en-US" altLang="zh-CN" sz="1800" dirty="0"/>
          </a:p>
          <a:p>
            <a:pPr>
              <a:lnSpc>
                <a:spcPct val="150000"/>
              </a:lnSpc>
            </a:pPr>
            <a:r>
              <a:rPr lang="en-US" altLang="zh-CN" sz="1800" dirty="0"/>
              <a:t>2.</a:t>
            </a:r>
            <a:r>
              <a:rPr lang="zh-CN" altLang="en-US" sz="1800" dirty="0"/>
              <a:t>强大简单的查询处理器，利用快速合并连接可能的最大范围；</a:t>
            </a:r>
            <a:endParaRPr lang="en-US" altLang="zh-CN" sz="1800" dirty="0"/>
          </a:p>
          <a:p>
            <a:pPr>
              <a:lnSpc>
                <a:spcPct val="150000"/>
              </a:lnSpc>
            </a:pPr>
            <a:r>
              <a:rPr lang="en-US" altLang="zh-CN" sz="1800" dirty="0"/>
              <a:t>3.</a:t>
            </a:r>
            <a:r>
              <a:rPr lang="zh-CN" altLang="en-US" sz="1800" dirty="0"/>
              <a:t>查询优化器，对整个连接路径使用基于统计概要的成本模型选择最佳连接顺序。</a:t>
            </a:r>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731087"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a:solidFill>
                  <a:schemeClr val="tx1"/>
                </a:solidFill>
              </a:rPr>
              <a:t>RDF-</a:t>
            </a:r>
            <a:r>
              <a:rPr lang="en-US" altLang="zh-CN" sz="2800" b="1" dirty="0" err="1">
                <a:solidFill>
                  <a:schemeClr val="tx1"/>
                </a:solidFill>
              </a:rPr>
              <a:t>3X</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368720" y="877991"/>
            <a:ext cx="6740078" cy="400110"/>
          </a:xfrm>
          <a:prstGeom prst="rect">
            <a:avLst/>
          </a:prstGeom>
          <a:noFill/>
        </p:spPr>
        <p:txBody>
          <a:bodyPr wrap="square" rtlCol="0">
            <a:spAutoFit/>
          </a:bodyPr>
          <a:lstStyle/>
          <a:p>
            <a:r>
              <a:rPr lang="zh-CN" altLang="en-US" sz="2000" b="1" dirty="0">
                <a:solidFill>
                  <a:srgbClr val="FF0000"/>
                </a:solidFill>
                <a:latin typeface="微软雅黑" pitchFamily="34" charset="-122"/>
                <a:ea typeface="微软雅黑" pitchFamily="34" charset="-122"/>
              </a:rPr>
              <a:t>逻辑存储</a:t>
            </a:r>
            <a:endParaRPr lang="zh-CN" altLang="en-US" sz="1800" b="1" dirty="0">
              <a:solidFill>
                <a:srgbClr val="FF0000"/>
              </a:solidFill>
              <a:latin typeface="微软雅黑" pitchFamily="34" charset="-122"/>
              <a:ea typeface="微软雅黑" pitchFamily="34" charset="-122"/>
            </a:endParaRPr>
          </a:p>
        </p:txBody>
      </p:sp>
      <p:sp>
        <p:nvSpPr>
          <p:cNvPr id="7" name="Rectangle 3"/>
          <p:cNvSpPr txBox="1">
            <a14:cpLocks xmlns:a14="http://schemas.microsoft.com/office/drawing/2010/main" noChangeArrowheads="1"/>
          </p:cNvSpPr>
          <p:nvPr/>
        </p:nvSpPr>
        <p:spPr>
          <a:xfrm>
            <a:off x="368720" y="1278101"/>
            <a:ext cx="4779914" cy="3330287"/>
          </a:xfrm>
          <a:prstGeom prst="rect">
            <a:avLst/>
          </a:prstGeom>
        </p:spPr>
        <p:txBody>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marL="0" indent="0">
              <a:lnSpc>
                <a:spcPct val="150000"/>
              </a:lnSpc>
              <a:buNone/>
            </a:pPr>
            <a:r>
              <a:rPr lang="zh-CN" altLang="en-US" sz="1800" b="1" dirty="0">
                <a:ea typeface="微软雅黑" pitchFamily="34" charset="-122"/>
              </a:rPr>
              <a:t>以简单的三元组为基础，但首次提出全索引方案：</a:t>
            </a:r>
            <a:endParaRPr lang="zh-CN" altLang="en-US" sz="1800" b="1" dirty="0">
              <a:ea typeface="微软雅黑" pitchFamily="34" charset="-122"/>
            </a:endParaRPr>
          </a:p>
          <a:p>
            <a:pPr marL="0">
              <a:lnSpc>
                <a:spcPct val="150000"/>
              </a:lnSpc>
            </a:pPr>
            <a:r>
              <a:rPr lang="zh-CN" altLang="en-US" sz="1800" dirty="0">
                <a:ea typeface="微软雅黑" pitchFamily="34" charset="-122"/>
              </a:rPr>
              <a:t>建立</a:t>
            </a:r>
            <a:r>
              <a:rPr lang="en-US" altLang="zh-CN" sz="1800" dirty="0">
                <a:ea typeface="微软雅黑" pitchFamily="34" charset="-122"/>
              </a:rPr>
              <a:t>6</a:t>
            </a:r>
            <a:r>
              <a:rPr lang="zh-CN" altLang="en-US" sz="1800" dirty="0">
                <a:ea typeface="微软雅黑" pitchFamily="34" charset="-122"/>
              </a:rPr>
              <a:t>种三元组索引</a:t>
            </a:r>
            <a:r>
              <a:rPr lang="en-US" altLang="zh-CN" sz="1800" dirty="0" err="1">
                <a:ea typeface="微软雅黑" pitchFamily="34" charset="-122"/>
              </a:rPr>
              <a:t>spo</a:t>
            </a:r>
            <a:r>
              <a:rPr lang="zh-CN" altLang="en-US" sz="1800" dirty="0">
                <a:ea typeface="微软雅黑" pitchFamily="34" charset="-122"/>
              </a:rPr>
              <a:t>、</a:t>
            </a:r>
            <a:r>
              <a:rPr lang="en-US" altLang="zh-CN" sz="1800" dirty="0">
                <a:ea typeface="微软雅黑" pitchFamily="34" charset="-122"/>
              </a:rPr>
              <a:t>sop</a:t>
            </a:r>
            <a:r>
              <a:rPr lang="zh-CN" altLang="en-US" sz="1800" dirty="0">
                <a:ea typeface="微软雅黑" pitchFamily="34" charset="-122"/>
              </a:rPr>
              <a:t>、</a:t>
            </a:r>
            <a:r>
              <a:rPr lang="en-US" altLang="zh-CN" sz="1800" dirty="0" err="1">
                <a:ea typeface="微软雅黑" pitchFamily="34" charset="-122"/>
              </a:rPr>
              <a:t>osp</a:t>
            </a:r>
            <a:r>
              <a:rPr lang="zh-CN" altLang="en-US" sz="1800" dirty="0">
                <a:ea typeface="微软雅黑" pitchFamily="34" charset="-122"/>
              </a:rPr>
              <a:t>、</a:t>
            </a:r>
            <a:r>
              <a:rPr lang="en-US" altLang="zh-CN" sz="1800" dirty="0">
                <a:ea typeface="微软雅黑" pitchFamily="34" charset="-122"/>
              </a:rPr>
              <a:t>ops</a:t>
            </a:r>
            <a:r>
              <a:rPr lang="zh-CN" altLang="en-US" sz="1800" dirty="0">
                <a:ea typeface="微软雅黑" pitchFamily="34" charset="-122"/>
              </a:rPr>
              <a:t>、</a:t>
            </a:r>
            <a:r>
              <a:rPr lang="en-US" altLang="zh-CN" sz="1800" dirty="0" err="1">
                <a:ea typeface="微软雅黑" pitchFamily="34" charset="-122"/>
              </a:rPr>
              <a:t>pso</a:t>
            </a:r>
            <a:r>
              <a:rPr lang="zh-CN" altLang="en-US" sz="1800" dirty="0">
                <a:ea typeface="微软雅黑" pitchFamily="34" charset="-122"/>
              </a:rPr>
              <a:t>和</a:t>
            </a:r>
            <a:r>
              <a:rPr lang="en-US" altLang="zh-CN" sz="1800" dirty="0">
                <a:ea typeface="微软雅黑" pitchFamily="34" charset="-122"/>
              </a:rPr>
              <a:t>pos</a:t>
            </a:r>
            <a:r>
              <a:rPr lang="zh-CN" altLang="en-US" sz="1800" dirty="0">
                <a:ea typeface="微软雅黑" pitchFamily="34" charset="-122"/>
              </a:rPr>
              <a:t>；</a:t>
            </a:r>
            <a:endParaRPr lang="en-US" altLang="zh-CN" sz="1800" dirty="0">
              <a:ea typeface="微软雅黑" pitchFamily="34" charset="-122"/>
            </a:endParaRPr>
          </a:p>
          <a:p>
            <a:pPr marL="0">
              <a:lnSpc>
                <a:spcPct val="150000"/>
              </a:lnSpc>
            </a:pPr>
            <a:r>
              <a:rPr lang="zh-CN" altLang="en-US" sz="1800" dirty="0">
                <a:ea typeface="微软雅黑" pitchFamily="34" charset="-122"/>
              </a:rPr>
              <a:t>建立</a:t>
            </a:r>
            <a:r>
              <a:rPr lang="en-US" altLang="zh-CN" sz="1800" dirty="0">
                <a:ea typeface="微软雅黑" pitchFamily="34" charset="-122"/>
              </a:rPr>
              <a:t>6</a:t>
            </a:r>
            <a:r>
              <a:rPr lang="zh-CN" altLang="en-US" sz="1800" dirty="0">
                <a:ea typeface="微软雅黑" pitchFamily="34" charset="-122"/>
              </a:rPr>
              <a:t>种二元聚合索引</a:t>
            </a:r>
            <a:r>
              <a:rPr lang="en-US" altLang="zh-CN" sz="1800" dirty="0" err="1">
                <a:ea typeface="微软雅黑" pitchFamily="34" charset="-122"/>
              </a:rPr>
              <a:t>sp</a:t>
            </a:r>
            <a:r>
              <a:rPr lang="zh-CN" altLang="en-US" sz="1800" dirty="0">
                <a:ea typeface="微软雅黑" pitchFamily="34" charset="-122"/>
              </a:rPr>
              <a:t>、</a:t>
            </a:r>
            <a:r>
              <a:rPr lang="en-US" altLang="zh-CN" sz="1800" dirty="0" err="1">
                <a:ea typeface="微软雅黑" pitchFamily="34" charset="-122"/>
              </a:rPr>
              <a:t>ps</a:t>
            </a:r>
            <a:r>
              <a:rPr lang="zh-CN" altLang="en-US" sz="1800" dirty="0">
                <a:ea typeface="微软雅黑" pitchFamily="34" charset="-122"/>
              </a:rPr>
              <a:t>、</a:t>
            </a:r>
            <a:r>
              <a:rPr lang="en-US" altLang="zh-CN" sz="1800" dirty="0">
                <a:ea typeface="微软雅黑" pitchFamily="34" charset="-122"/>
              </a:rPr>
              <a:t>so</a:t>
            </a:r>
            <a:r>
              <a:rPr lang="zh-CN" altLang="en-US" sz="1800" dirty="0">
                <a:ea typeface="微软雅黑" pitchFamily="34" charset="-122"/>
              </a:rPr>
              <a:t>、</a:t>
            </a:r>
            <a:r>
              <a:rPr lang="en-US" altLang="zh-CN" sz="1800" dirty="0" err="1">
                <a:ea typeface="微软雅黑" pitchFamily="34" charset="-122"/>
              </a:rPr>
              <a:t>os</a:t>
            </a:r>
            <a:r>
              <a:rPr lang="zh-CN" altLang="en-US" sz="1800" dirty="0">
                <a:ea typeface="微软雅黑" pitchFamily="34" charset="-122"/>
              </a:rPr>
              <a:t>、</a:t>
            </a:r>
            <a:r>
              <a:rPr lang="en-US" altLang="zh-CN" sz="1800" dirty="0">
                <a:ea typeface="微软雅黑" pitchFamily="34" charset="-122"/>
              </a:rPr>
              <a:t>po</a:t>
            </a:r>
            <a:r>
              <a:rPr lang="zh-CN" altLang="en-US" sz="1800" dirty="0">
                <a:ea typeface="微软雅黑" pitchFamily="34" charset="-122"/>
              </a:rPr>
              <a:t>和</a:t>
            </a:r>
            <a:r>
              <a:rPr lang="en-US" altLang="zh-CN" sz="1800" dirty="0">
                <a:ea typeface="微软雅黑" pitchFamily="34" charset="-122"/>
              </a:rPr>
              <a:t>op</a:t>
            </a:r>
            <a:r>
              <a:rPr lang="zh-CN" altLang="en-US" sz="1800" dirty="0">
                <a:ea typeface="微软雅黑" pitchFamily="34" charset="-122"/>
              </a:rPr>
              <a:t>；</a:t>
            </a:r>
            <a:endParaRPr lang="en-US" altLang="zh-CN" sz="1800" dirty="0">
              <a:ea typeface="微软雅黑" pitchFamily="34" charset="-122"/>
            </a:endParaRPr>
          </a:p>
          <a:p>
            <a:pPr marL="0">
              <a:lnSpc>
                <a:spcPct val="150000"/>
              </a:lnSpc>
            </a:pPr>
            <a:r>
              <a:rPr lang="zh-CN" altLang="en-US" sz="1800" dirty="0">
                <a:ea typeface="微软雅黑" pitchFamily="34" charset="-122"/>
              </a:rPr>
              <a:t>建立</a:t>
            </a:r>
            <a:r>
              <a:rPr lang="en-US" altLang="zh-CN" sz="1800" dirty="0">
                <a:ea typeface="微软雅黑" pitchFamily="34" charset="-122"/>
              </a:rPr>
              <a:t>3</a:t>
            </a:r>
            <a:r>
              <a:rPr lang="zh-CN" altLang="en-US" sz="1800" dirty="0">
                <a:ea typeface="微软雅黑" pitchFamily="34" charset="-122"/>
              </a:rPr>
              <a:t>种一元聚合索引</a:t>
            </a:r>
            <a:r>
              <a:rPr lang="en-US" altLang="zh-CN" sz="1800" dirty="0">
                <a:ea typeface="微软雅黑" pitchFamily="34" charset="-122"/>
              </a:rPr>
              <a:t>s</a:t>
            </a:r>
            <a:r>
              <a:rPr lang="zh-CN" altLang="en-US" sz="1800" dirty="0">
                <a:ea typeface="微软雅黑" pitchFamily="34" charset="-122"/>
              </a:rPr>
              <a:t>、</a:t>
            </a:r>
            <a:r>
              <a:rPr lang="en-US" altLang="zh-CN" sz="1800" dirty="0">
                <a:ea typeface="微软雅黑" pitchFamily="34" charset="-122"/>
              </a:rPr>
              <a:t>p</a:t>
            </a:r>
            <a:r>
              <a:rPr lang="zh-CN" altLang="en-US" sz="1800" dirty="0">
                <a:ea typeface="微软雅黑" pitchFamily="34" charset="-122"/>
              </a:rPr>
              <a:t>、</a:t>
            </a:r>
            <a:r>
              <a:rPr lang="en-US" altLang="zh-CN" sz="1800" dirty="0">
                <a:ea typeface="微软雅黑" pitchFamily="34" charset="-122"/>
              </a:rPr>
              <a:t>o</a:t>
            </a:r>
            <a:r>
              <a:rPr lang="zh-CN" altLang="en-US" sz="1800" dirty="0">
                <a:ea typeface="微软雅黑" pitchFamily="34" charset="-122"/>
              </a:rPr>
              <a:t>；</a:t>
            </a:r>
            <a:endParaRPr lang="en-US" altLang="zh-CN" sz="1800" dirty="0">
              <a:ea typeface="微软雅黑" pitchFamily="34" charset="-122"/>
            </a:endParaRPr>
          </a:p>
          <a:p>
            <a:pPr marL="0">
              <a:lnSpc>
                <a:spcPct val="150000"/>
              </a:lnSpc>
            </a:pPr>
            <a:endParaRPr lang="en-US" altLang="zh-CN" sz="1800" dirty="0"/>
          </a:p>
        </p:txBody>
      </p:sp>
      <p:pic>
        <p:nvPicPr>
          <p:cNvPr id="4" name="图片 3"/>
          <p:cNvPicPr>
            <a:picLocks noChangeAspect="1"/>
          </p:cNvPicPr>
          <p:nvPr/>
        </p:nvPicPr>
        <p:blipFill>
          <a:blip r:embed="rId2"/>
          <a:stretch>
            <a:fillRect/>
          </a:stretch>
        </p:blipFill>
        <p:spPr>
          <a:xfrm>
            <a:off x="5220642" y="1427971"/>
            <a:ext cx="3548275" cy="30922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731087"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a:solidFill>
                  <a:schemeClr val="tx1"/>
                </a:solidFill>
              </a:rPr>
              <a:t>RDF-</a:t>
            </a:r>
            <a:r>
              <a:rPr lang="en-US" altLang="zh-CN" sz="2800" b="1" dirty="0" err="1">
                <a:solidFill>
                  <a:schemeClr val="tx1"/>
                </a:solidFill>
              </a:rPr>
              <a:t>3X</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368720" y="877991"/>
            <a:ext cx="6740078" cy="400110"/>
          </a:xfrm>
          <a:prstGeom prst="rect">
            <a:avLst/>
          </a:prstGeom>
          <a:noFill/>
        </p:spPr>
        <p:txBody>
          <a:bodyPr wrap="square" rtlCol="0">
            <a:spAutoFit/>
          </a:bodyPr>
          <a:lstStyle/>
          <a:p>
            <a:r>
              <a:rPr lang="zh-CN" altLang="en-US" sz="2000" b="1" dirty="0">
                <a:solidFill>
                  <a:srgbClr val="FF0000"/>
                </a:solidFill>
                <a:latin typeface="微软雅黑" pitchFamily="34" charset="-122"/>
                <a:ea typeface="微软雅黑" pitchFamily="34" charset="-122"/>
              </a:rPr>
              <a:t>物理存储</a:t>
            </a:r>
            <a:endParaRPr lang="zh-CN" altLang="en-US" sz="1800" b="1" dirty="0">
              <a:solidFill>
                <a:srgbClr val="FF0000"/>
              </a:solidFill>
              <a:latin typeface="微软雅黑" pitchFamily="34" charset="-122"/>
              <a:ea typeface="微软雅黑" pitchFamily="34" charset="-122"/>
            </a:endParaRPr>
          </a:p>
        </p:txBody>
      </p:sp>
      <p:sp>
        <p:nvSpPr>
          <p:cNvPr id="7" name="Rectangle 3"/>
          <p:cNvSpPr txBox="1">
            <a14:cpLocks xmlns:a14="http://schemas.microsoft.com/office/drawing/2010/main" noChangeArrowheads="1"/>
          </p:cNvSpPr>
          <p:nvPr/>
        </p:nvSpPr>
        <p:spPr>
          <a:xfrm>
            <a:off x="368720" y="1278101"/>
            <a:ext cx="6740078" cy="2754223"/>
          </a:xfrm>
          <a:prstGeom prst="rect">
            <a:avLst/>
          </a:prstGeom>
        </p:spPr>
        <p:txBody>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marL="0" indent="0">
              <a:lnSpc>
                <a:spcPct val="150000"/>
              </a:lnSpc>
              <a:buNone/>
            </a:pPr>
            <a:r>
              <a:rPr lang="zh-CN" altLang="en-US" sz="1800" b="1" dirty="0">
                <a:ea typeface="微软雅黑" pitchFamily="34" charset="-122"/>
              </a:rPr>
              <a:t>采用基于</a:t>
            </a:r>
            <a:r>
              <a:rPr lang="en-US" altLang="zh-CN" sz="1800" b="1" dirty="0">
                <a:ea typeface="微软雅黑" pitchFamily="34" charset="-122"/>
              </a:rPr>
              <a:t>B+</a:t>
            </a:r>
            <a:r>
              <a:rPr lang="zh-CN" altLang="en-US" sz="1800" b="1" dirty="0">
                <a:ea typeface="微软雅黑" pitchFamily="34" charset="-122"/>
              </a:rPr>
              <a:t>树的压缩方案：</a:t>
            </a:r>
            <a:endParaRPr lang="zh-CN" altLang="en-US" sz="1800" b="1" dirty="0">
              <a:ea typeface="微软雅黑" pitchFamily="34" charset="-122"/>
            </a:endParaRPr>
          </a:p>
          <a:p>
            <a:pPr marL="0">
              <a:lnSpc>
                <a:spcPct val="150000"/>
              </a:lnSpc>
            </a:pPr>
            <a:r>
              <a:rPr lang="zh-CN" altLang="en-US" sz="1800" dirty="0"/>
              <a:t>使用字典快速查找表建立</a:t>
            </a:r>
            <a:r>
              <a:rPr lang="en-US" altLang="zh-CN" sz="1800" dirty="0"/>
              <a:t>RDF</a:t>
            </a:r>
            <a:r>
              <a:rPr lang="zh-CN" altLang="en-US" sz="1800" dirty="0"/>
              <a:t>字符串到整数</a:t>
            </a:r>
            <a:r>
              <a:rPr lang="en-US" altLang="zh-CN" sz="1800" dirty="0"/>
              <a:t>id</a:t>
            </a:r>
            <a:r>
              <a:rPr lang="zh-CN" altLang="en-US" sz="1800" dirty="0"/>
              <a:t>的映射；</a:t>
            </a:r>
            <a:endParaRPr lang="en-US" altLang="zh-CN" sz="1800" dirty="0"/>
          </a:p>
          <a:p>
            <a:pPr marL="0">
              <a:lnSpc>
                <a:spcPct val="150000"/>
              </a:lnSpc>
            </a:pPr>
            <a:r>
              <a:rPr lang="zh-CN" altLang="en-US" sz="1800" dirty="0"/>
              <a:t>使用面向字节的增量编码压缩技术，实现三元组的压缩存放；</a:t>
            </a:r>
            <a:endParaRPr lang="en-US" altLang="zh-CN" sz="1800" dirty="0"/>
          </a:p>
          <a:p>
            <a:pPr marL="0">
              <a:lnSpc>
                <a:spcPct val="150000"/>
              </a:lnSpc>
            </a:pPr>
            <a:r>
              <a:rPr lang="zh-CN" altLang="en-US" sz="1800" dirty="0"/>
              <a:t>三元组压缩限于</a:t>
            </a:r>
            <a:r>
              <a:rPr lang="en-US" altLang="zh-CN" sz="1800" dirty="0"/>
              <a:t>B+</a:t>
            </a:r>
            <a:r>
              <a:rPr lang="zh-CN" altLang="en-US" sz="1800" dirty="0"/>
              <a:t>树页面内部，不会跨越不同页面，避免了不必要的解压缩操作，能提高查询效率；</a:t>
            </a:r>
            <a:endParaRPr lang="en-US" altLang="zh-CN" sz="1800"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6346" y="1907346"/>
            <a:ext cx="6405443" cy="1299156"/>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3600" dirty="0">
                <a:solidFill>
                  <a:schemeClr val="tx1"/>
                </a:solidFill>
              </a:rPr>
              <a:t>01.</a:t>
            </a:r>
            <a:r>
              <a:rPr lang="zh-CN" altLang="en-US" sz="3600" dirty="0">
                <a:solidFill>
                  <a:schemeClr val="tx1"/>
                </a:solidFill>
              </a:rPr>
              <a:t>知识图谱数据库基本知识</a:t>
            </a:r>
            <a:endParaRPr lang="en-US" altLang="zh-CN" sz="3600" dirty="0">
              <a:solidFill>
                <a:schemeClr val="tx1"/>
              </a:solidFill>
            </a:endParaRPr>
          </a:p>
          <a:p>
            <a:endParaRPr lang="en-US" altLang="zh-CN" sz="2000" dirty="0">
              <a:solidFill>
                <a:schemeClr val="tx1"/>
              </a:solidFill>
            </a:endParaRPr>
          </a:p>
          <a:p>
            <a:r>
              <a:rPr lang="zh-CN" altLang="en-US" sz="2400" dirty="0">
                <a:solidFill>
                  <a:schemeClr val="tx1"/>
                </a:solidFill>
              </a:rPr>
              <a:t>汇报人：方钦</a:t>
            </a:r>
            <a:endParaRPr lang="en-US" altLang="zh-CN" sz="2400" dirty="0">
              <a:solidFill>
                <a:schemeClr val="tx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731087"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a:solidFill>
                  <a:schemeClr val="tx1"/>
                </a:solidFill>
              </a:rPr>
              <a:t>RDF-</a:t>
            </a:r>
            <a:r>
              <a:rPr lang="en-US" altLang="zh-CN" sz="2800" b="1" dirty="0" err="1">
                <a:solidFill>
                  <a:schemeClr val="tx1"/>
                </a:solidFill>
              </a:rPr>
              <a:t>3X</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368720" y="877991"/>
            <a:ext cx="6740078" cy="400110"/>
          </a:xfrm>
          <a:prstGeom prst="rect">
            <a:avLst/>
          </a:prstGeom>
          <a:noFill/>
        </p:spPr>
        <p:txBody>
          <a:bodyPr wrap="square" rtlCol="0">
            <a:spAutoFit/>
          </a:bodyPr>
          <a:lstStyle/>
          <a:p>
            <a:r>
              <a:rPr lang="zh-CN" altLang="en-US" sz="2000" b="1" dirty="0">
                <a:solidFill>
                  <a:srgbClr val="FF0000"/>
                </a:solidFill>
                <a:latin typeface="微软雅黑" pitchFamily="34" charset="-122"/>
                <a:ea typeface="微软雅黑" pitchFamily="34" charset="-122"/>
              </a:rPr>
              <a:t>全索引方案</a:t>
            </a:r>
            <a:endParaRPr lang="zh-CN" altLang="en-US" sz="1800" b="1" dirty="0">
              <a:solidFill>
                <a:srgbClr val="FF0000"/>
              </a:solidFill>
              <a:latin typeface="微软雅黑" pitchFamily="34" charset="-122"/>
              <a:ea typeface="微软雅黑" pitchFamily="34" charset="-122"/>
            </a:endParaRPr>
          </a:p>
        </p:txBody>
      </p:sp>
      <p:sp>
        <p:nvSpPr>
          <p:cNvPr id="7" name="Rectangle 3"/>
          <p:cNvSpPr txBox="1">
            <a14:cpLocks xmlns:a14="http://schemas.microsoft.com/office/drawing/2010/main" noChangeArrowheads="1"/>
          </p:cNvSpPr>
          <p:nvPr/>
        </p:nvSpPr>
        <p:spPr>
          <a:xfrm>
            <a:off x="368720" y="1278101"/>
            <a:ext cx="7804250" cy="2754223"/>
          </a:xfrm>
          <a:prstGeom prst="rect">
            <a:avLst/>
          </a:prstGeom>
        </p:spPr>
        <p:txBody>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marL="0" indent="0">
              <a:lnSpc>
                <a:spcPct val="150000"/>
              </a:lnSpc>
              <a:buNone/>
            </a:pPr>
            <a:r>
              <a:rPr lang="zh-CN" altLang="en-US" sz="1800" b="1" dirty="0">
                <a:ea typeface="微软雅黑" pitchFamily="34" charset="-122"/>
              </a:rPr>
              <a:t>以</a:t>
            </a:r>
            <a:r>
              <a:rPr lang="en-US" altLang="zh-CN" sz="1800" b="1" dirty="0" err="1">
                <a:ea typeface="微软雅黑" pitchFamily="34" charset="-122"/>
              </a:rPr>
              <a:t>spo</a:t>
            </a:r>
            <a:r>
              <a:rPr lang="zh-CN" altLang="en-US" sz="1800" b="1" dirty="0">
                <a:ea typeface="微软雅黑" pitchFamily="34" charset="-122"/>
              </a:rPr>
              <a:t>索引为例：</a:t>
            </a:r>
            <a:endParaRPr lang="zh-CN" altLang="en-US" sz="1800" b="1" dirty="0">
              <a:ea typeface="微软雅黑" pitchFamily="34" charset="-122"/>
            </a:endParaRPr>
          </a:p>
          <a:p>
            <a:pPr marL="0" indent="0">
              <a:lnSpc>
                <a:spcPct val="150000"/>
              </a:lnSpc>
              <a:buNone/>
            </a:pPr>
            <a:r>
              <a:rPr lang="en-US" altLang="zh-CN" sz="1800" dirty="0">
                <a:ea typeface="微软雅黑" pitchFamily="34" charset="-122"/>
              </a:rPr>
              <a:t>1. </a:t>
            </a:r>
            <a:r>
              <a:rPr lang="zh-CN" altLang="en-US" sz="1800" dirty="0">
                <a:ea typeface="微软雅黑" pitchFamily="34" charset="-122"/>
              </a:rPr>
              <a:t>查找字典编码表；</a:t>
            </a:r>
            <a:endParaRPr lang="en-US" altLang="zh-CN" sz="1800" dirty="0">
              <a:ea typeface="微软雅黑" pitchFamily="34" charset="-122"/>
            </a:endParaRPr>
          </a:p>
          <a:p>
            <a:pPr marL="0" indent="0">
              <a:lnSpc>
                <a:spcPct val="150000"/>
              </a:lnSpc>
              <a:buNone/>
            </a:pPr>
            <a:r>
              <a:rPr lang="en-US" altLang="zh-CN" sz="1800" dirty="0">
                <a:ea typeface="微软雅黑" pitchFamily="34" charset="-122"/>
              </a:rPr>
              <a:t>2 .</a:t>
            </a:r>
            <a:r>
              <a:rPr lang="zh-CN" altLang="en-US" sz="1800" dirty="0">
                <a:ea typeface="微软雅黑" pitchFamily="34" charset="-122"/>
              </a:rPr>
              <a:t>利用</a:t>
            </a:r>
            <a:r>
              <a:rPr lang="en-US" altLang="zh-CN" sz="1800" dirty="0">
                <a:ea typeface="微软雅黑" pitchFamily="34" charset="-122"/>
              </a:rPr>
              <a:t>B+</a:t>
            </a:r>
            <a:r>
              <a:rPr lang="zh-CN" altLang="en-US" sz="1800" dirty="0">
                <a:ea typeface="微软雅黑" pitchFamily="34" charset="-122"/>
              </a:rPr>
              <a:t>树进行前缀为（</a:t>
            </a:r>
            <a:r>
              <a:rPr lang="en-US" altLang="zh-CN" sz="1800" dirty="0">
                <a:ea typeface="微软雅黑" pitchFamily="34" charset="-122"/>
              </a:rPr>
              <a:t>16,24</a:t>
            </a:r>
            <a:r>
              <a:rPr lang="zh-CN" altLang="en-US" sz="1800" dirty="0">
                <a:ea typeface="微软雅黑" pitchFamily="34" charset="-122"/>
              </a:rPr>
              <a:t>）的范围查找；</a:t>
            </a:r>
            <a:endParaRPr lang="en-US" altLang="zh-CN" sz="1800" dirty="0">
              <a:ea typeface="微软雅黑" pitchFamily="34" charset="-122"/>
            </a:endParaRPr>
          </a:p>
          <a:p>
            <a:pPr marL="0" indent="0">
              <a:lnSpc>
                <a:spcPct val="150000"/>
              </a:lnSpc>
              <a:buNone/>
            </a:pPr>
            <a:r>
              <a:rPr lang="en-US" altLang="zh-CN" sz="1800" dirty="0">
                <a:ea typeface="微软雅黑" pitchFamily="34" charset="-122"/>
              </a:rPr>
              <a:t>3 .</a:t>
            </a:r>
            <a:r>
              <a:rPr lang="zh-CN" altLang="en-US" sz="1800" dirty="0">
                <a:ea typeface="微软雅黑" pitchFamily="34" charset="-122"/>
              </a:rPr>
              <a:t>返回匹配的索引项三元组（</a:t>
            </a:r>
            <a:r>
              <a:rPr lang="en-US" altLang="zh-CN" sz="1800" dirty="0">
                <a:ea typeface="微软雅黑" pitchFamily="34" charset="-122"/>
              </a:rPr>
              <a:t>16,24,567</a:t>
            </a:r>
            <a:r>
              <a:rPr lang="zh-CN" altLang="en-US" sz="1800" dirty="0">
                <a:ea typeface="微软雅黑" pitchFamily="34" charset="-122"/>
              </a:rPr>
              <a:t>）和（</a:t>
            </a:r>
            <a:r>
              <a:rPr lang="en-US" altLang="zh-CN" sz="1800" dirty="0">
                <a:ea typeface="微软雅黑" pitchFamily="34" charset="-122"/>
              </a:rPr>
              <a:t>16,24,876</a:t>
            </a:r>
            <a:r>
              <a:rPr lang="zh-CN" altLang="en-US" sz="1800" dirty="0">
                <a:ea typeface="微软雅黑" pitchFamily="34" charset="-122"/>
              </a:rPr>
              <a:t>）；</a:t>
            </a:r>
            <a:endParaRPr lang="en-US" altLang="zh-CN" sz="1800" dirty="0">
              <a:ea typeface="微软雅黑" pitchFamily="34" charset="-122"/>
            </a:endParaRPr>
          </a:p>
          <a:p>
            <a:pPr marL="0" indent="0">
              <a:lnSpc>
                <a:spcPct val="150000"/>
              </a:lnSpc>
              <a:buNone/>
            </a:pPr>
            <a:r>
              <a:rPr lang="en-US" altLang="zh-CN" sz="1800" dirty="0">
                <a:ea typeface="微软雅黑" pitchFamily="34" charset="-122"/>
              </a:rPr>
              <a:t>4. </a:t>
            </a:r>
            <a:r>
              <a:rPr lang="zh-CN" altLang="en-US" sz="1800" dirty="0">
                <a:ea typeface="微软雅黑" pitchFamily="34" charset="-122"/>
              </a:rPr>
              <a:t>最后查找字典编码表，将整数</a:t>
            </a:r>
            <a:r>
              <a:rPr lang="en-US" altLang="zh-CN" sz="1800" dirty="0">
                <a:ea typeface="微软雅黑" pitchFamily="34" charset="-122"/>
              </a:rPr>
              <a:t>id</a:t>
            </a:r>
            <a:r>
              <a:rPr lang="zh-CN" altLang="en-US" sz="1800" dirty="0">
                <a:ea typeface="微软雅黑" pitchFamily="34" charset="-122"/>
              </a:rPr>
              <a:t>映射回字符串；</a:t>
            </a:r>
            <a:endParaRPr lang="en-US" altLang="zh-CN" sz="1800" dirty="0">
              <a:ea typeface="微软雅黑"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2410" y="207634"/>
            <a:ext cx="4659543" cy="21104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55424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err="1">
                <a:solidFill>
                  <a:schemeClr val="tx1"/>
                </a:solidFill>
              </a:rPr>
              <a:t>gStore</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368719" y="877991"/>
            <a:ext cx="7991253" cy="369332"/>
          </a:xfrm>
          <a:prstGeom prst="rect">
            <a:avLst/>
          </a:prstGeom>
          <a:noFill/>
        </p:spPr>
        <p:txBody>
          <a:bodyPr wrap="square" rtlCol="0">
            <a:spAutoFit/>
          </a:bodyPr>
          <a:lstStyle/>
          <a:p>
            <a:r>
              <a:rPr lang="en-US" altLang="zh-CN" sz="1800" b="1" dirty="0" err="1">
                <a:solidFill>
                  <a:srgbClr val="FF0000"/>
                </a:solidFill>
                <a:latin typeface="微软雅黑" pitchFamily="34" charset="-122"/>
                <a:ea typeface="微软雅黑" pitchFamily="34" charset="-122"/>
              </a:rPr>
              <a:t>gStore</a:t>
            </a:r>
            <a:r>
              <a:rPr lang="zh-CN" altLang="en-US" sz="1800" b="1" dirty="0">
                <a:solidFill>
                  <a:srgbClr val="FF0000"/>
                </a:solidFill>
                <a:latin typeface="微软雅黑" pitchFamily="34" charset="-122"/>
                <a:ea typeface="微软雅黑" pitchFamily="34" charset="-122"/>
              </a:rPr>
              <a:t>是一个面向</a:t>
            </a:r>
            <a:r>
              <a:rPr lang="en-US" altLang="zh-CN" sz="1800" b="1" dirty="0">
                <a:solidFill>
                  <a:srgbClr val="FF0000"/>
                </a:solidFill>
                <a:latin typeface="微软雅黑" pitchFamily="34" charset="-122"/>
                <a:ea typeface="微软雅黑" pitchFamily="34" charset="-122"/>
              </a:rPr>
              <a:t>RDF</a:t>
            </a:r>
            <a:r>
              <a:rPr lang="zh-CN" altLang="en-US" sz="1800" b="1" dirty="0">
                <a:solidFill>
                  <a:srgbClr val="FF0000"/>
                </a:solidFill>
                <a:latin typeface="微软雅黑" pitchFamily="34" charset="-122"/>
                <a:ea typeface="微软雅黑" pitchFamily="34" charset="-122"/>
              </a:rPr>
              <a:t>知识图谱的图数据库系统（通常称为</a:t>
            </a:r>
            <a:r>
              <a:rPr lang="en-US" altLang="zh-CN" sz="1800" b="1" dirty="0">
                <a:solidFill>
                  <a:srgbClr val="FF0000"/>
                </a:solidFill>
                <a:latin typeface="微软雅黑" pitchFamily="34" charset="-122"/>
                <a:ea typeface="微软雅黑" pitchFamily="34" charset="-122"/>
              </a:rPr>
              <a:t>Triple Store</a:t>
            </a:r>
            <a:r>
              <a:rPr lang="zh-CN" altLang="en-US" sz="1800" b="1" dirty="0">
                <a:solidFill>
                  <a:srgbClr val="FF0000"/>
                </a:solidFill>
                <a:latin typeface="微软雅黑" pitchFamily="34" charset="-122"/>
                <a:ea typeface="微软雅黑" pitchFamily="34" charset="-122"/>
              </a:rPr>
              <a:t>）</a:t>
            </a:r>
            <a:endParaRPr lang="zh-CN" altLang="en-US" sz="1800" b="1" dirty="0">
              <a:solidFill>
                <a:srgbClr val="FF0000"/>
              </a:solidFill>
              <a:latin typeface="微软雅黑" pitchFamily="34" charset="-122"/>
              <a:ea typeface="微软雅黑" pitchFamily="34" charset="-122"/>
            </a:endParaRPr>
          </a:p>
        </p:txBody>
      </p:sp>
      <p:sp>
        <p:nvSpPr>
          <p:cNvPr id="7" name="Rectangle 3"/>
          <p:cNvSpPr txBox="1">
            <a14:cpLocks xmlns:a14="http://schemas.microsoft.com/office/drawing/2010/main" noChangeArrowheads="1"/>
          </p:cNvSpPr>
          <p:nvPr/>
        </p:nvSpPr>
        <p:spPr>
          <a:xfrm>
            <a:off x="368720" y="1278101"/>
            <a:ext cx="7876258" cy="3114263"/>
          </a:xfrm>
          <a:prstGeom prst="rect">
            <a:avLst/>
          </a:prstGeom>
        </p:spPr>
        <p:txBody>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marL="481965" marR="0" lvl="0" indent="-469900" algn="l" defTabSz="914400" rtl="0" eaLnBrk="1" fontAlgn="auto" latinLnBrk="0" hangingPunct="1">
              <a:lnSpc>
                <a:spcPct val="100000"/>
              </a:lnSpc>
              <a:spcBef>
                <a:spcPts val="580"/>
              </a:spcBef>
              <a:spcAft>
                <a:spcPts val="0"/>
              </a:spcAft>
              <a:buClr>
                <a:srgbClr val="CC0000"/>
              </a:buClr>
              <a:buSzTx/>
              <a:buFont typeface="Wingdings" charset="2"/>
              <a:buChar char=""/>
              <a:tabLst>
                <a:tab pos="481965" algn="l"/>
                <a:tab pos="482600" algn="l"/>
              </a:tabLst>
              <a:defRPr/>
            </a:pPr>
            <a:r>
              <a:rPr kumimoji="0" lang="en-US" altLang="zh-CN" sz="2000" b="0" i="0" u="none" strike="noStrike" kern="1200" cap="none" spc="0" normalizeH="0" baseline="0" noProof="0" dirty="0" err="1">
                <a:ln>
                  <a:noFill/>
                </a:ln>
                <a:solidFill>
                  <a:prstClr val="black"/>
                </a:solidFill>
                <a:effectLst/>
                <a:uLnTx/>
                <a:uFillTx/>
                <a:latin typeface="Times New Roman"/>
                <a:ea typeface="+mn-ea"/>
                <a:cs typeface="Times New Roman"/>
              </a:rPr>
              <a:t>gStore</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从图</a:t>
            </a:r>
            <a:r>
              <a:rPr kumimoji="0" lang="zh-CN" altLang="en-US" sz="2000" b="0" i="0" u="none" strike="noStrike" kern="1200" cap="none" spc="-20" normalizeH="0" baseline="0" noProof="0" dirty="0">
                <a:ln>
                  <a:noFill/>
                </a:ln>
                <a:solidFill>
                  <a:prstClr val="black"/>
                </a:solidFill>
                <a:effectLst/>
                <a:uLnTx/>
                <a:uFillTx/>
                <a:latin typeface="SimSun"/>
                <a:ea typeface="+mn-ea"/>
                <a:cs typeface="SimSun"/>
              </a:rPr>
              <a:t>数</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据库</a:t>
            </a:r>
            <a:r>
              <a:rPr kumimoji="0" lang="zh-CN" altLang="en-US" sz="2000" b="0" i="0" u="none" strike="noStrike" kern="1200" cap="none" spc="-20" normalizeH="0" baseline="0" noProof="0" dirty="0">
                <a:ln>
                  <a:noFill/>
                </a:ln>
                <a:solidFill>
                  <a:prstClr val="black"/>
                </a:solidFill>
                <a:effectLst/>
                <a:uLnTx/>
                <a:uFillTx/>
                <a:latin typeface="SimSun"/>
                <a:ea typeface="+mn-ea"/>
                <a:cs typeface="SimSun"/>
              </a:rPr>
              <a:t>角</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度存</a:t>
            </a:r>
            <a:r>
              <a:rPr kumimoji="0" lang="zh-CN" altLang="en-US" sz="2000" b="0" i="0" u="none" strike="noStrike" kern="1200" cap="none" spc="-20" normalizeH="0" baseline="0" noProof="0" dirty="0">
                <a:ln>
                  <a:noFill/>
                </a:ln>
                <a:solidFill>
                  <a:prstClr val="black"/>
                </a:solidFill>
                <a:effectLst/>
                <a:uLnTx/>
                <a:uFillTx/>
                <a:latin typeface="SimSun"/>
                <a:ea typeface="+mn-ea"/>
                <a:cs typeface="SimSun"/>
              </a:rPr>
              <a:t>储</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和检</a:t>
            </a:r>
            <a:r>
              <a:rPr kumimoji="0" lang="zh-CN" altLang="en-US" sz="2000" b="0" i="0" u="none" strike="noStrike" kern="1200" cap="none" spc="-10" normalizeH="0" baseline="0" noProof="0" dirty="0">
                <a:ln>
                  <a:noFill/>
                </a:ln>
                <a:solidFill>
                  <a:prstClr val="black"/>
                </a:solidFill>
                <a:effectLst/>
                <a:uLnTx/>
                <a:uFillTx/>
                <a:latin typeface="SimSun"/>
                <a:ea typeface="+mn-ea"/>
                <a:cs typeface="SimSun"/>
              </a:rPr>
              <a:t>索</a:t>
            </a:r>
            <a:r>
              <a:rPr kumimoji="0" lang="en-US" altLang="zh-CN" sz="2000" b="0" i="0" u="none" strike="noStrike" kern="1200" cap="none" spc="0" normalizeH="0" baseline="0" noProof="0" dirty="0">
                <a:ln>
                  <a:noFill/>
                </a:ln>
                <a:solidFill>
                  <a:prstClr val="black"/>
                </a:solidFill>
                <a:effectLst/>
                <a:uLnTx/>
                <a:uFillTx/>
                <a:latin typeface="Times New Roman"/>
                <a:ea typeface="+mn-ea"/>
                <a:cs typeface="Times New Roman"/>
              </a:rPr>
              <a:t>RDF</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知识</a:t>
            </a:r>
            <a:r>
              <a:rPr kumimoji="0" lang="zh-CN" altLang="en-US" sz="2000" b="0" i="0" u="none" strike="noStrike" kern="1200" cap="none" spc="-20" normalizeH="0" baseline="0" noProof="0" dirty="0">
                <a:ln>
                  <a:noFill/>
                </a:ln>
                <a:solidFill>
                  <a:prstClr val="black"/>
                </a:solidFill>
                <a:effectLst/>
                <a:uLnTx/>
                <a:uFillTx/>
                <a:latin typeface="SimSun"/>
                <a:ea typeface="+mn-ea"/>
                <a:cs typeface="SimSun"/>
              </a:rPr>
              <a:t>图</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谱数</a:t>
            </a:r>
            <a:r>
              <a:rPr kumimoji="0" lang="zh-CN" altLang="en-US" sz="2000" b="0" i="0" u="none" strike="noStrike" kern="1200" cap="none" spc="-10" normalizeH="0" baseline="0" noProof="0" dirty="0">
                <a:ln>
                  <a:noFill/>
                </a:ln>
                <a:solidFill>
                  <a:prstClr val="black"/>
                </a:solidFill>
                <a:effectLst/>
                <a:uLnTx/>
                <a:uFillTx/>
                <a:latin typeface="SimSun"/>
                <a:ea typeface="+mn-ea"/>
                <a:cs typeface="SimSun"/>
              </a:rPr>
              <a:t>据</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a:t>
            </a:r>
            <a:endParaRPr kumimoji="0" lang="zh-CN" altLang="en-US" sz="2000" b="0" i="0" u="none" strike="noStrike" kern="1200" cap="none" spc="0" normalizeH="0" baseline="0" noProof="0" dirty="0">
              <a:ln>
                <a:noFill/>
              </a:ln>
              <a:solidFill>
                <a:prstClr val="black"/>
              </a:solidFill>
              <a:effectLst/>
              <a:uLnTx/>
              <a:uFillTx/>
              <a:latin typeface="SimSun"/>
              <a:ea typeface="+mn-ea"/>
              <a:cs typeface="SimSun"/>
            </a:endParaRPr>
          </a:p>
          <a:p>
            <a:pPr marL="481965" marR="211455" lvl="0" indent="-469900" algn="just" defTabSz="914400" rtl="0" eaLnBrk="1" fontAlgn="auto" latinLnBrk="0" hangingPunct="1">
              <a:lnSpc>
                <a:spcPct val="100000"/>
              </a:lnSpc>
              <a:spcBef>
                <a:spcPts val="480"/>
              </a:spcBef>
              <a:spcAft>
                <a:spcPts val="0"/>
              </a:spcAft>
              <a:buClr>
                <a:srgbClr val="CC0000"/>
              </a:buClr>
              <a:buSzTx/>
              <a:buFont typeface="Wingdings" charset="2"/>
              <a:buChar char=""/>
              <a:tabLst>
                <a:tab pos="481965" algn="l"/>
                <a:tab pos="482600" algn="l"/>
              </a:tabLst>
              <a:defRPr/>
            </a:pPr>
            <a:r>
              <a:rPr kumimoji="0" lang="en-US" altLang="zh-CN" sz="2000" b="0" i="0" u="none" strike="noStrike" kern="1200" cap="none" spc="0" normalizeH="0" baseline="0" noProof="0" dirty="0" err="1">
                <a:ln>
                  <a:noFill/>
                </a:ln>
                <a:solidFill>
                  <a:prstClr val="black"/>
                </a:solidFill>
                <a:effectLst/>
                <a:uLnTx/>
                <a:uFillTx/>
                <a:latin typeface="Times New Roman"/>
                <a:ea typeface="+mn-ea"/>
                <a:cs typeface="Times New Roman"/>
              </a:rPr>
              <a:t>gStore</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支</a:t>
            </a:r>
            <a:r>
              <a:rPr kumimoji="0" lang="zh-CN" altLang="en-US" sz="2000" b="0" i="0" u="none" strike="noStrike" kern="1200" cap="none" spc="-15" normalizeH="0" baseline="0" noProof="0" dirty="0">
                <a:ln>
                  <a:noFill/>
                </a:ln>
                <a:solidFill>
                  <a:prstClr val="black"/>
                </a:solidFill>
                <a:effectLst/>
                <a:uLnTx/>
                <a:uFillTx/>
                <a:latin typeface="SimSun"/>
                <a:ea typeface="+mn-ea"/>
                <a:cs typeface="SimSun"/>
              </a:rPr>
              <a:t>持</a:t>
            </a:r>
            <a:r>
              <a:rPr kumimoji="0" lang="en-US" altLang="zh-CN" sz="2000" b="0" i="0" u="none" strike="noStrike" kern="1200" cap="none" spc="-5" normalizeH="0" baseline="0" noProof="0" dirty="0" err="1">
                <a:ln>
                  <a:noFill/>
                </a:ln>
                <a:solidFill>
                  <a:prstClr val="black"/>
                </a:solidFill>
                <a:effectLst/>
                <a:uLnTx/>
                <a:uFillTx/>
                <a:latin typeface="Times New Roman"/>
                <a:ea typeface="+mn-ea"/>
                <a:cs typeface="Times New Roman"/>
              </a:rPr>
              <a:t>W3C</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定义的</a:t>
            </a:r>
            <a:r>
              <a:rPr kumimoji="0" lang="en-US" altLang="zh-CN" sz="2000" b="0" i="0" u="none" strike="noStrike" kern="1200" cap="none" spc="0" normalizeH="0" baseline="0" noProof="0" dirty="0">
                <a:ln>
                  <a:noFill/>
                </a:ln>
                <a:solidFill>
                  <a:prstClr val="black"/>
                </a:solidFill>
                <a:effectLst/>
                <a:uLnTx/>
                <a:uFillTx/>
                <a:latin typeface="Times New Roman"/>
                <a:ea typeface="+mn-ea"/>
                <a:cs typeface="Times New Roman"/>
              </a:rPr>
              <a:t>SPARQL</a:t>
            </a:r>
            <a:r>
              <a:rPr kumimoji="0" lang="zh-CN" altLang="en-US" sz="2000" b="0" i="0" u="none" strike="noStrike" kern="1200" cap="none" spc="-35" normalizeH="0" baseline="0" noProof="0" dirty="0">
                <a:ln>
                  <a:noFill/>
                </a:ln>
                <a:solidFill>
                  <a:prstClr val="black"/>
                </a:solidFill>
                <a:effectLst/>
                <a:uLnTx/>
                <a:uFillTx/>
                <a:latin typeface="Times New Roman"/>
                <a:ea typeface="+mn-ea"/>
                <a:cs typeface="Times New Roman"/>
              </a:rPr>
              <a:t> </a:t>
            </a:r>
            <a:r>
              <a:rPr kumimoji="0" lang="en-US" altLang="zh-CN" sz="2000" b="0" i="0" u="none" strike="noStrike" kern="1200" cap="none" spc="5" normalizeH="0" baseline="0" noProof="0" dirty="0">
                <a:ln>
                  <a:noFill/>
                </a:ln>
                <a:solidFill>
                  <a:prstClr val="black"/>
                </a:solidFill>
                <a:effectLst/>
                <a:uLnTx/>
                <a:uFillTx/>
                <a:latin typeface="Times New Roman"/>
                <a:ea typeface="+mn-ea"/>
                <a:cs typeface="Times New Roman"/>
              </a:rPr>
              <a:t>1.1</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标准，包括</a:t>
            </a:r>
            <a:r>
              <a:rPr kumimoji="0" lang="zh-CN" altLang="en-US" sz="2000" b="0" i="0" u="none" strike="noStrike" kern="1200" cap="none" spc="-15" normalizeH="0" baseline="0" noProof="0" dirty="0">
                <a:ln>
                  <a:noFill/>
                </a:ln>
                <a:solidFill>
                  <a:prstClr val="black"/>
                </a:solidFill>
                <a:effectLst/>
                <a:uLnTx/>
                <a:uFillTx/>
                <a:latin typeface="SimSun"/>
                <a:ea typeface="+mn-ea"/>
                <a:cs typeface="SimSun"/>
              </a:rPr>
              <a:t>含</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有</a:t>
            </a:r>
            <a:r>
              <a:rPr kumimoji="0" lang="en-US" altLang="zh-CN" sz="2000" b="0" i="0" u="none" strike="noStrike" kern="1200" cap="none" spc="0" normalizeH="0" baseline="0" noProof="0" dirty="0">
                <a:ln>
                  <a:noFill/>
                </a:ln>
                <a:solidFill>
                  <a:prstClr val="black"/>
                </a:solidFill>
                <a:effectLst/>
                <a:uLnTx/>
                <a:uFillTx/>
                <a:latin typeface="Times New Roman"/>
                <a:ea typeface="+mn-ea"/>
                <a:cs typeface="Times New Roman"/>
              </a:rPr>
              <a:t>Union</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a:t>
            </a:r>
            <a:r>
              <a:rPr kumimoji="0" lang="en-US" altLang="zh-CN" sz="2000" b="0" i="0" u="none" strike="noStrike" kern="1200" cap="none" spc="0" normalizeH="0" baseline="0" noProof="0" dirty="0">
                <a:ln>
                  <a:noFill/>
                </a:ln>
                <a:solidFill>
                  <a:prstClr val="black"/>
                </a:solidFill>
                <a:effectLst/>
                <a:uLnTx/>
                <a:uFillTx/>
                <a:latin typeface="Times New Roman"/>
                <a:ea typeface="+mn-ea"/>
                <a:cs typeface="Times New Roman"/>
              </a:rPr>
              <a:t>OPTIONAL</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a:t>
            </a:r>
            <a:r>
              <a:rPr kumimoji="0" lang="en-US" altLang="zh-CN" sz="2000" b="0" i="0" u="none" strike="noStrike" kern="1200" cap="none" spc="0" normalizeH="0" baseline="0" noProof="0" dirty="0">
                <a:ln>
                  <a:noFill/>
                </a:ln>
                <a:solidFill>
                  <a:prstClr val="black"/>
                </a:solidFill>
                <a:effectLst/>
                <a:uLnTx/>
                <a:uFillTx/>
                <a:latin typeface="Times New Roman"/>
                <a:ea typeface="+mn-ea"/>
                <a:cs typeface="Times New Roman"/>
              </a:rPr>
              <a:t>FILTER</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和聚集</a:t>
            </a:r>
            <a:r>
              <a:rPr kumimoji="0" lang="zh-CN" altLang="en-US" sz="2000" b="0" i="0" u="none" strike="noStrike" kern="1200" cap="none" spc="-15" normalizeH="0" baseline="0" noProof="0" dirty="0">
                <a:ln>
                  <a:noFill/>
                </a:ln>
                <a:solidFill>
                  <a:prstClr val="black"/>
                </a:solidFill>
                <a:effectLst/>
                <a:uLnTx/>
                <a:uFillTx/>
                <a:latin typeface="SimSun"/>
                <a:ea typeface="+mn-ea"/>
                <a:cs typeface="SimSun"/>
              </a:rPr>
              <a:t>函</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数的</a:t>
            </a:r>
            <a:r>
              <a:rPr kumimoji="0" lang="zh-CN" altLang="en-US" sz="2000" b="0" i="0" u="none" strike="noStrike" kern="1200" cap="none" spc="-15" normalizeH="0" baseline="0" noProof="0" dirty="0">
                <a:ln>
                  <a:noFill/>
                </a:ln>
                <a:solidFill>
                  <a:prstClr val="black"/>
                </a:solidFill>
                <a:effectLst/>
                <a:uLnTx/>
                <a:uFillTx/>
                <a:latin typeface="SimSun"/>
                <a:ea typeface="+mn-ea"/>
                <a:cs typeface="SimSun"/>
              </a:rPr>
              <a:t>查</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询</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a:t>
            </a:r>
            <a:r>
              <a:rPr kumimoji="0" lang="en-US" altLang="zh-CN" sz="2000" b="0" i="0" u="none" strike="noStrike" kern="1200" cap="none" spc="-5" normalizeH="0" baseline="0" noProof="0" dirty="0" err="1">
                <a:ln>
                  <a:noFill/>
                </a:ln>
                <a:solidFill>
                  <a:prstClr val="black"/>
                </a:solidFill>
                <a:effectLst/>
                <a:uLnTx/>
                <a:uFillTx/>
                <a:latin typeface="Times New Roman"/>
                <a:ea typeface="+mn-ea"/>
                <a:cs typeface="Times New Roman"/>
              </a:rPr>
              <a:t>gStore</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支</a:t>
            </a:r>
            <a:r>
              <a:rPr kumimoji="0" lang="zh-CN" altLang="en-US" sz="2000" b="0" i="0" u="none" strike="noStrike" kern="1200" cap="none" spc="-15" normalizeH="0" baseline="0" noProof="0" dirty="0">
                <a:ln>
                  <a:noFill/>
                </a:ln>
                <a:solidFill>
                  <a:prstClr val="black"/>
                </a:solidFill>
                <a:effectLst/>
                <a:uLnTx/>
                <a:uFillTx/>
                <a:latin typeface="SimSun"/>
                <a:ea typeface="+mn-ea"/>
                <a:cs typeface="SimSun"/>
              </a:rPr>
              <a:t>持</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有效的增删改操作</a:t>
            </a:r>
            <a:endParaRPr kumimoji="0" lang="zh-CN" altLang="en-US" sz="2000" b="0" i="0" u="none" strike="noStrike" kern="1200" cap="none" spc="0" normalizeH="0" baseline="0" noProof="0" dirty="0">
              <a:ln>
                <a:noFill/>
              </a:ln>
              <a:solidFill>
                <a:prstClr val="black"/>
              </a:solidFill>
              <a:effectLst/>
              <a:uLnTx/>
              <a:uFillTx/>
              <a:latin typeface="SimSun"/>
              <a:ea typeface="+mn-ea"/>
              <a:cs typeface="SimSun"/>
            </a:endParaRPr>
          </a:p>
          <a:p>
            <a:pPr marL="481965" marR="0" lvl="0" indent="-469900" algn="l" defTabSz="914400" rtl="0" eaLnBrk="1" fontAlgn="auto" latinLnBrk="0" hangingPunct="1">
              <a:lnSpc>
                <a:spcPct val="100000"/>
              </a:lnSpc>
              <a:spcBef>
                <a:spcPts val="480"/>
              </a:spcBef>
              <a:spcAft>
                <a:spcPts val="0"/>
              </a:spcAft>
              <a:buClr>
                <a:srgbClr val="CC0000"/>
              </a:buClr>
              <a:buSzTx/>
              <a:buFont typeface="Wingdings" charset="2"/>
              <a:buChar char=""/>
              <a:tabLst>
                <a:tab pos="481965" algn="l"/>
                <a:tab pos="482600" algn="l"/>
              </a:tabLst>
              <a:defRPr/>
            </a:pPr>
            <a:r>
              <a:rPr kumimoji="0" lang="en-US" altLang="zh-CN" sz="2000" b="0" i="0" u="none" strike="noStrike" kern="1200" cap="none" spc="0" normalizeH="0" baseline="0" noProof="0" dirty="0" err="1">
                <a:ln>
                  <a:noFill/>
                </a:ln>
                <a:solidFill>
                  <a:prstClr val="black"/>
                </a:solidFill>
                <a:effectLst/>
                <a:uLnTx/>
                <a:uFillTx/>
                <a:latin typeface="Times New Roman"/>
                <a:ea typeface="+mn-ea"/>
                <a:cs typeface="Times New Roman"/>
              </a:rPr>
              <a:t>gStore</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单机</a:t>
            </a:r>
            <a:r>
              <a:rPr kumimoji="0" lang="zh-CN" altLang="en-US" sz="2000" b="0" i="0" u="none" strike="noStrike" kern="1200" cap="none" spc="-20" normalizeH="0" baseline="0" noProof="0" dirty="0">
                <a:ln>
                  <a:noFill/>
                </a:ln>
                <a:solidFill>
                  <a:prstClr val="black"/>
                </a:solidFill>
                <a:effectLst/>
                <a:uLnTx/>
                <a:uFillTx/>
                <a:latin typeface="SimSun"/>
                <a:ea typeface="+mn-ea"/>
                <a:cs typeface="SimSun"/>
              </a:rPr>
              <a:t>可</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以支</a:t>
            </a:r>
            <a:r>
              <a:rPr kumimoji="0" lang="zh-CN" altLang="en-US" sz="2000" b="0" i="0" u="none" strike="noStrike" kern="1200" cap="none" spc="-15" normalizeH="0" baseline="0" noProof="0" dirty="0">
                <a:ln>
                  <a:noFill/>
                </a:ln>
                <a:solidFill>
                  <a:prstClr val="black"/>
                </a:solidFill>
                <a:effectLst/>
                <a:uLnTx/>
                <a:uFillTx/>
                <a:latin typeface="SimSun"/>
                <a:ea typeface="+mn-ea"/>
                <a:cs typeface="SimSun"/>
              </a:rPr>
              <a:t>持</a:t>
            </a:r>
            <a:r>
              <a:rPr kumimoji="0" lang="en-US" altLang="zh-CN" sz="2000" b="0" i="0" u="none" strike="noStrike" kern="1200" cap="none" spc="-5" normalizeH="0" baseline="0" noProof="0" dirty="0" err="1">
                <a:ln>
                  <a:noFill/>
                </a:ln>
                <a:solidFill>
                  <a:prstClr val="black"/>
                </a:solidFill>
                <a:effectLst/>
                <a:uLnTx/>
                <a:uFillTx/>
                <a:latin typeface="Times New Roman"/>
                <a:ea typeface="+mn-ea"/>
                <a:cs typeface="Times New Roman"/>
              </a:rPr>
              <a:t>1Billion</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十</a:t>
            </a:r>
            <a:r>
              <a:rPr kumimoji="0" lang="zh-CN" altLang="en-US" sz="2000" b="0" i="0" u="none" strike="noStrike" kern="1200" cap="none" spc="-20" normalizeH="0" baseline="0" noProof="0" dirty="0">
                <a:ln>
                  <a:noFill/>
                </a:ln>
                <a:solidFill>
                  <a:prstClr val="black"/>
                </a:solidFill>
                <a:effectLst/>
                <a:uLnTx/>
                <a:uFillTx/>
                <a:latin typeface="SimSun"/>
                <a:ea typeface="+mn-ea"/>
                <a:cs typeface="SimSun"/>
              </a:rPr>
              <a:t>亿</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）三</a:t>
            </a:r>
            <a:r>
              <a:rPr kumimoji="0" lang="zh-CN" altLang="en-US" sz="2000" b="0" i="0" u="none" strike="noStrike" kern="1200" cap="none" spc="-20" normalizeH="0" baseline="0" noProof="0" dirty="0">
                <a:ln>
                  <a:noFill/>
                </a:ln>
                <a:solidFill>
                  <a:prstClr val="black"/>
                </a:solidFill>
                <a:effectLst/>
                <a:uLnTx/>
                <a:uFillTx/>
                <a:latin typeface="SimSun"/>
                <a:ea typeface="+mn-ea"/>
                <a:cs typeface="SimSun"/>
              </a:rPr>
              <a:t>元</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组规</a:t>
            </a:r>
            <a:r>
              <a:rPr kumimoji="0" lang="zh-CN" altLang="en-US" sz="2000" b="0" i="0" u="none" strike="noStrike" kern="1200" cap="none" spc="-20" normalizeH="0" baseline="0" noProof="0" dirty="0">
                <a:ln>
                  <a:noFill/>
                </a:ln>
                <a:solidFill>
                  <a:prstClr val="black"/>
                </a:solidFill>
                <a:effectLst/>
                <a:uLnTx/>
                <a:uFillTx/>
                <a:latin typeface="SimSun"/>
                <a:ea typeface="+mn-ea"/>
                <a:cs typeface="SimSun"/>
              </a:rPr>
              <a:t>模</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的</a:t>
            </a:r>
            <a:r>
              <a:rPr kumimoji="0" lang="en-US" altLang="zh-CN" sz="2000" b="0" i="0" u="none" strike="noStrike" kern="1200" cap="none" spc="0" normalizeH="0" baseline="0" noProof="0" dirty="0">
                <a:ln>
                  <a:noFill/>
                </a:ln>
                <a:solidFill>
                  <a:prstClr val="black"/>
                </a:solidFill>
                <a:effectLst/>
                <a:uLnTx/>
                <a:uFillTx/>
                <a:latin typeface="Times New Roman"/>
                <a:ea typeface="+mn-ea"/>
                <a:cs typeface="Times New Roman"/>
              </a:rPr>
              <a:t>RDF</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知</a:t>
            </a:r>
            <a:r>
              <a:rPr kumimoji="0" lang="zh-CN" altLang="en-US" sz="2000" b="0" i="0" u="none" strike="noStrike" kern="1200" cap="none" spc="-15" normalizeH="0" baseline="0" noProof="0" dirty="0">
                <a:ln>
                  <a:noFill/>
                </a:ln>
                <a:solidFill>
                  <a:prstClr val="black"/>
                </a:solidFill>
                <a:effectLst/>
                <a:uLnTx/>
                <a:uFillTx/>
                <a:latin typeface="SimSun"/>
                <a:ea typeface="+mn-ea"/>
                <a:cs typeface="SimSun"/>
              </a:rPr>
              <a:t>识</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图</a:t>
            </a:r>
            <a:endParaRPr kumimoji="0" lang="zh-CN" altLang="en-US" sz="2000" b="0" i="0" u="none" strike="noStrike" kern="1200" cap="none" spc="0" normalizeH="0" baseline="0" noProof="0" dirty="0">
              <a:ln>
                <a:noFill/>
              </a:ln>
              <a:solidFill>
                <a:prstClr val="black"/>
              </a:solidFill>
              <a:effectLst/>
              <a:uLnTx/>
              <a:uFillTx/>
              <a:latin typeface="SimSun"/>
              <a:ea typeface="+mn-ea"/>
              <a:cs typeface="SimSun"/>
            </a:endParaRPr>
          </a:p>
          <a:p>
            <a:pPr marL="481965"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谱的数据管理任务。</a:t>
            </a:r>
            <a:endParaRPr kumimoji="0" lang="zh-CN" altLang="en-US" sz="2000" b="0" i="0" u="none" strike="noStrike" kern="1200" cap="none" spc="0" normalizeH="0" baseline="0" noProof="0" dirty="0">
              <a:ln>
                <a:noFill/>
              </a:ln>
              <a:solidFill>
                <a:prstClr val="black"/>
              </a:solidFill>
              <a:effectLst/>
              <a:uLnTx/>
              <a:uFillTx/>
              <a:latin typeface="SimSun"/>
              <a:ea typeface="+mn-ea"/>
              <a:cs typeface="SimSun"/>
            </a:endParaRPr>
          </a:p>
        </p:txBody>
      </p:sp>
      <p:pic>
        <p:nvPicPr>
          <p:cNvPr id="3" name="图片 2"/>
          <p:cNvPicPr>
            <a:picLocks noChangeAspect="1"/>
          </p:cNvPicPr>
          <p:nvPr/>
        </p:nvPicPr>
        <p:blipFill>
          <a:blip r:embed="rId2"/>
          <a:stretch>
            <a:fillRect/>
          </a:stretch>
        </p:blipFill>
        <p:spPr>
          <a:xfrm>
            <a:off x="3348434" y="3024212"/>
            <a:ext cx="4218798" cy="18289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55424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err="1">
                <a:solidFill>
                  <a:schemeClr val="tx1"/>
                </a:solidFill>
              </a:rPr>
              <a:t>gStore</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368720" y="935980"/>
            <a:ext cx="6940153" cy="2536400"/>
          </a:xfrm>
          <a:prstGeom prst="rect">
            <a:avLst/>
          </a:prstGeom>
          <a:noFill/>
        </p:spPr>
        <p:txBody>
          <a:bodyPr wrap="square" rtlCol="0">
            <a:spAutoFit/>
          </a:bodyPr>
          <a:lstStyle/>
          <a:p>
            <a:pPr indent="457200" algn="just">
              <a:lnSpc>
                <a:spcPct val="150000"/>
              </a:lnSpc>
            </a:pPr>
            <a:r>
              <a:rPr lang="en-US" altLang="zh-CN" sz="1800" b="1" dirty="0" err="1">
                <a:solidFill>
                  <a:srgbClr val="FF0000"/>
                </a:solidFill>
                <a:latin typeface="微软雅黑" pitchFamily="34" charset="-122"/>
                <a:ea typeface="微软雅黑" pitchFamily="34" charset="-122"/>
              </a:rPr>
              <a:t>gStore</a:t>
            </a:r>
            <a:r>
              <a:rPr lang="zh-CN" altLang="en-US" sz="1800" b="1" dirty="0">
                <a:solidFill>
                  <a:srgbClr val="FF0000"/>
                </a:solidFill>
                <a:latin typeface="微软雅黑" pitchFamily="34" charset="-122"/>
                <a:ea typeface="微软雅黑" pitchFamily="34" charset="-122"/>
              </a:rPr>
              <a:t>系统将</a:t>
            </a:r>
            <a:r>
              <a:rPr lang="en-US" altLang="zh-CN" sz="1800" b="1" dirty="0">
                <a:solidFill>
                  <a:srgbClr val="FF0000"/>
                </a:solidFill>
                <a:latin typeface="微软雅黑" pitchFamily="34" charset="-122"/>
                <a:ea typeface="微软雅黑" pitchFamily="34" charset="-122"/>
              </a:rPr>
              <a:t>RDF</a:t>
            </a:r>
            <a:r>
              <a:rPr lang="zh-CN" altLang="en-US" sz="1800" b="1" dirty="0">
                <a:solidFill>
                  <a:srgbClr val="FF0000"/>
                </a:solidFill>
                <a:latin typeface="微软雅黑" pitchFamily="34" charset="-122"/>
                <a:ea typeface="微软雅黑" pitchFamily="34" charset="-122"/>
              </a:rPr>
              <a:t>和</a:t>
            </a:r>
            <a:r>
              <a:rPr lang="en-US" altLang="zh-CN" sz="1800" b="1" dirty="0">
                <a:solidFill>
                  <a:srgbClr val="FF0000"/>
                </a:solidFill>
                <a:latin typeface="微软雅黑" pitchFamily="34" charset="-122"/>
                <a:ea typeface="微软雅黑" pitchFamily="34" charset="-122"/>
              </a:rPr>
              <a:t>SPARQL</a:t>
            </a:r>
            <a:r>
              <a:rPr lang="zh-CN" altLang="en-US" sz="1800" b="1" dirty="0">
                <a:solidFill>
                  <a:srgbClr val="FF0000"/>
                </a:solidFill>
                <a:latin typeface="微软雅黑" pitchFamily="34" charset="-122"/>
                <a:ea typeface="微软雅黑" pitchFamily="34" charset="-122"/>
              </a:rPr>
              <a:t>分别表示成图的形式，利用子图匹配的方法来回答</a:t>
            </a:r>
            <a:r>
              <a:rPr lang="en-US" altLang="zh-CN" sz="1800" b="1" dirty="0">
                <a:solidFill>
                  <a:srgbClr val="FF0000"/>
                </a:solidFill>
                <a:latin typeface="微软雅黑" pitchFamily="34" charset="-122"/>
                <a:ea typeface="微软雅黑" pitchFamily="34" charset="-122"/>
              </a:rPr>
              <a:t>SPARQL</a:t>
            </a:r>
            <a:r>
              <a:rPr lang="zh-CN" altLang="en-US" sz="1800" b="1" dirty="0">
                <a:solidFill>
                  <a:srgbClr val="FF0000"/>
                </a:solidFill>
                <a:latin typeface="微软雅黑" pitchFamily="34" charset="-122"/>
                <a:ea typeface="微软雅黑" pitchFamily="34" charset="-122"/>
              </a:rPr>
              <a:t>查询，并且利用基于图结构的索引</a:t>
            </a:r>
            <a:r>
              <a:rPr lang="en-US" altLang="zh-CN" sz="1800" b="1" dirty="0">
                <a:solidFill>
                  <a:srgbClr val="FF0000"/>
                </a:solidFill>
                <a:latin typeface="微软雅黑" pitchFamily="34" charset="-122"/>
                <a:ea typeface="微软雅黑" pitchFamily="34" charset="-122"/>
              </a:rPr>
              <a:t>(VS-tree)</a:t>
            </a:r>
            <a:r>
              <a:rPr lang="zh-CN" altLang="en-US" sz="1800" b="1" dirty="0">
                <a:solidFill>
                  <a:srgbClr val="FF0000"/>
                </a:solidFill>
                <a:latin typeface="微软雅黑" pitchFamily="34" charset="-122"/>
                <a:ea typeface="微软雅黑" pitchFamily="34" charset="-122"/>
              </a:rPr>
              <a:t>来加速查询。</a:t>
            </a:r>
            <a:endParaRPr lang="en-US" altLang="zh-CN" sz="1800" b="1" dirty="0">
              <a:solidFill>
                <a:srgbClr val="FF0000"/>
              </a:solidFill>
              <a:latin typeface="微软雅黑" pitchFamily="34" charset="-122"/>
              <a:ea typeface="微软雅黑" pitchFamily="34" charset="-122"/>
            </a:endParaRPr>
          </a:p>
          <a:p>
            <a:pPr indent="457200" algn="just">
              <a:lnSpc>
                <a:spcPct val="150000"/>
              </a:lnSpc>
            </a:pPr>
            <a:r>
              <a:rPr lang="zh-CN" altLang="en-US" sz="1800" dirty="0">
                <a:ea typeface="微软雅黑" pitchFamily="34" charset="-122"/>
              </a:rPr>
              <a:t>例如：在</a:t>
            </a:r>
            <a:r>
              <a:rPr lang="en-US" altLang="zh-CN" sz="1800" dirty="0">
                <a:ea typeface="微软雅黑" pitchFamily="34" charset="-122"/>
              </a:rPr>
              <a:t>RDF</a:t>
            </a:r>
            <a:r>
              <a:rPr lang="zh-CN" altLang="en-US" sz="1800" dirty="0">
                <a:ea typeface="微软雅黑" pitchFamily="34" charset="-122"/>
              </a:rPr>
              <a:t>中，主体和客体可以分别表示成</a:t>
            </a:r>
            <a:r>
              <a:rPr lang="en-US" altLang="zh-CN" sz="1800" dirty="0">
                <a:ea typeface="微软雅黑" pitchFamily="34" charset="-122"/>
              </a:rPr>
              <a:t>RDF</a:t>
            </a:r>
            <a:r>
              <a:rPr lang="zh-CN" altLang="en-US" sz="1800" dirty="0">
                <a:ea typeface="微软雅黑" pitchFamily="34" charset="-122"/>
              </a:rPr>
              <a:t>图中的节点，一条称述（即</a:t>
            </a:r>
            <a:r>
              <a:rPr lang="en-US" altLang="zh-CN" sz="1800" dirty="0">
                <a:ea typeface="微软雅黑" pitchFamily="34" charset="-122"/>
              </a:rPr>
              <a:t>RDF</a:t>
            </a:r>
            <a:r>
              <a:rPr lang="zh-CN" altLang="en-US" sz="1800" dirty="0">
                <a:ea typeface="微软雅黑" pitchFamily="34" charset="-122"/>
              </a:rPr>
              <a:t>三元组）可以表示成一条边，其中谓词是边的标签。</a:t>
            </a:r>
            <a:r>
              <a:rPr lang="en-US" altLang="zh-CN" sz="1800" dirty="0">
                <a:ea typeface="微软雅黑" pitchFamily="34" charset="-122"/>
              </a:rPr>
              <a:t>SPARQL</a:t>
            </a:r>
            <a:r>
              <a:rPr lang="zh-CN" altLang="en-US" sz="1800" dirty="0">
                <a:ea typeface="微软雅黑" pitchFamily="34" charset="-122"/>
              </a:rPr>
              <a:t>语句同样可以表示成一个查询图。 </a:t>
            </a:r>
            <a:endParaRPr lang="zh-CN" altLang="en-US" sz="1800" dirty="0">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55424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err="1">
                <a:solidFill>
                  <a:schemeClr val="tx1"/>
                </a:solidFill>
              </a:rPr>
              <a:t>gStore</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14" y="813361"/>
            <a:ext cx="7650106" cy="39390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3074788"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dirty="0" err="1">
                <a:solidFill>
                  <a:schemeClr val="tx1"/>
                </a:solidFill>
              </a:rPr>
              <a:t>gStore</a:t>
            </a:r>
            <a:r>
              <a:rPr lang="zh-CN" altLang="en-US" sz="2800" dirty="0">
                <a:solidFill>
                  <a:schemeClr val="tx1"/>
                </a:solidFill>
              </a:rPr>
              <a:t>应用案例</a:t>
            </a:r>
            <a:endParaRPr lang="en-US" altLang="zh-CN" sz="2800"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250" y="1239666"/>
            <a:ext cx="2591377" cy="1389579"/>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3738" y="1239666"/>
            <a:ext cx="3191485" cy="1538317"/>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249" y="2764978"/>
            <a:ext cx="2591377" cy="1454485"/>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3739" y="2702233"/>
            <a:ext cx="3191484" cy="1579974"/>
          </a:xfrm>
          <a:prstGeom prst="rect">
            <a:avLst/>
          </a:prstGeom>
        </p:spPr>
      </p:pic>
      <p:sp>
        <p:nvSpPr>
          <p:cNvPr id="11" name="文本框 10"/>
          <p:cNvSpPr txBox="1"/>
          <p:nvPr/>
        </p:nvSpPr>
        <p:spPr>
          <a:xfrm>
            <a:off x="297808" y="1368028"/>
            <a:ext cx="1394440" cy="1200329"/>
          </a:xfrm>
          <a:prstGeom prst="rect">
            <a:avLst/>
          </a:prstGeom>
          <a:noFill/>
        </p:spPr>
        <p:txBody>
          <a:bodyPr wrap="square" rtlCol="0">
            <a:spAutoFit/>
          </a:bodyPr>
          <a:lstStyle/>
          <a:p>
            <a:r>
              <a:rPr lang="zh-CN" altLang="en-US" sz="1800" b="1" dirty="0">
                <a:ea typeface="微软雅黑" pitchFamily="34" charset="-122"/>
              </a:rPr>
              <a:t>金融知识图谱项目</a:t>
            </a:r>
            <a:r>
              <a:rPr lang="en-US" altLang="zh-CN" sz="1800" b="1" dirty="0">
                <a:ea typeface="微软雅黑" pitchFamily="34" charset="-122"/>
              </a:rPr>
              <a:t>——</a:t>
            </a:r>
            <a:r>
              <a:rPr lang="zh-CN" altLang="en-US" sz="1800" b="1" dirty="0">
                <a:ea typeface="微软雅黑" pitchFamily="34" charset="-122"/>
              </a:rPr>
              <a:t>多层股权查询示例</a:t>
            </a:r>
            <a:endParaRPr lang="zh-CN" altLang="en-US" sz="1800" b="1" dirty="0">
              <a:ea typeface="微软雅黑" pitchFamily="34" charset="-122"/>
            </a:endParaRPr>
          </a:p>
        </p:txBody>
      </p:sp>
      <p:sp>
        <p:nvSpPr>
          <p:cNvPr id="15" name="文本框 14"/>
          <p:cNvSpPr txBox="1"/>
          <p:nvPr/>
        </p:nvSpPr>
        <p:spPr>
          <a:xfrm>
            <a:off x="7508418" y="1258678"/>
            <a:ext cx="1600656" cy="1200329"/>
          </a:xfrm>
          <a:prstGeom prst="rect">
            <a:avLst/>
          </a:prstGeom>
          <a:noFill/>
        </p:spPr>
        <p:txBody>
          <a:bodyPr wrap="square" rtlCol="0">
            <a:spAutoFit/>
          </a:bodyPr>
          <a:lstStyle/>
          <a:p>
            <a:r>
              <a:rPr lang="zh-CN" altLang="en-US" sz="1800" b="1" dirty="0">
                <a:ea typeface="微软雅黑" pitchFamily="34" charset="-122"/>
              </a:rPr>
              <a:t>政府大数据</a:t>
            </a:r>
            <a:r>
              <a:rPr lang="en-US" altLang="zh-CN" sz="1800" b="1" dirty="0">
                <a:ea typeface="微软雅黑" pitchFamily="34" charset="-122"/>
              </a:rPr>
              <a:t>——</a:t>
            </a:r>
            <a:r>
              <a:rPr lang="zh-CN" altLang="en-US" sz="1800" b="1" dirty="0">
                <a:ea typeface="微软雅黑" pitchFamily="34" charset="-122"/>
              </a:rPr>
              <a:t>亲属关系检索（用于民政和司法）</a:t>
            </a:r>
            <a:endParaRPr lang="zh-CN" altLang="en-US" sz="1800" b="1" dirty="0">
              <a:ea typeface="微软雅黑" pitchFamily="34" charset="-122"/>
            </a:endParaRPr>
          </a:p>
        </p:txBody>
      </p:sp>
      <p:sp>
        <p:nvSpPr>
          <p:cNvPr id="16" name="文本框 15"/>
          <p:cNvSpPr txBox="1"/>
          <p:nvPr/>
        </p:nvSpPr>
        <p:spPr>
          <a:xfrm>
            <a:off x="252090" y="2953611"/>
            <a:ext cx="1263812" cy="646331"/>
          </a:xfrm>
          <a:prstGeom prst="rect">
            <a:avLst/>
          </a:prstGeom>
          <a:noFill/>
        </p:spPr>
        <p:txBody>
          <a:bodyPr wrap="square" rtlCol="0">
            <a:spAutoFit/>
          </a:bodyPr>
          <a:lstStyle/>
          <a:p>
            <a:r>
              <a:rPr lang="zh-CN" altLang="en-US" sz="1800" b="1" dirty="0">
                <a:ea typeface="微软雅黑" pitchFamily="34" charset="-122"/>
              </a:rPr>
              <a:t>智能问答机器人</a:t>
            </a:r>
            <a:endParaRPr lang="zh-CN" altLang="en-US" sz="1800" b="1" dirty="0">
              <a:ea typeface="微软雅黑" pitchFamily="34" charset="-122"/>
            </a:endParaRPr>
          </a:p>
        </p:txBody>
      </p:sp>
      <p:sp>
        <p:nvSpPr>
          <p:cNvPr id="12" name="文本框 11"/>
          <p:cNvSpPr txBox="1"/>
          <p:nvPr/>
        </p:nvSpPr>
        <p:spPr>
          <a:xfrm>
            <a:off x="7495336" y="2922560"/>
            <a:ext cx="1485396" cy="1200329"/>
          </a:xfrm>
          <a:prstGeom prst="rect">
            <a:avLst/>
          </a:prstGeom>
          <a:noFill/>
        </p:spPr>
        <p:txBody>
          <a:bodyPr wrap="square" rtlCol="0">
            <a:spAutoFit/>
          </a:bodyPr>
          <a:lstStyle/>
          <a:p>
            <a:r>
              <a:rPr lang="zh-CN" altLang="en-US" sz="1800" b="1" dirty="0">
                <a:ea typeface="微软雅黑" pitchFamily="34" charset="-122"/>
              </a:rPr>
              <a:t>智慧医疗</a:t>
            </a:r>
            <a:r>
              <a:rPr lang="en-US" altLang="zh-CN" sz="1800" b="1" dirty="0">
                <a:ea typeface="微软雅黑" pitchFamily="34" charset="-122"/>
              </a:rPr>
              <a:t>——</a:t>
            </a:r>
            <a:r>
              <a:rPr lang="zh-CN" altLang="en-US" sz="1800" b="1" dirty="0">
                <a:ea typeface="微软雅黑" pitchFamily="34" charset="-122"/>
              </a:rPr>
              <a:t>基于医疗知识图谱的问答</a:t>
            </a:r>
            <a:endParaRPr lang="zh-CN" altLang="en-US" sz="1800" b="1" dirty="0">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3335692"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dirty="0">
                <a:solidFill>
                  <a:schemeClr val="tx1"/>
                </a:solidFill>
              </a:rPr>
              <a:t>RDF</a:t>
            </a:r>
            <a:r>
              <a:rPr lang="zh-CN" altLang="en-US" sz="2800" dirty="0">
                <a:solidFill>
                  <a:schemeClr val="tx1"/>
                </a:solidFill>
              </a:rPr>
              <a:t>三元组数据库</a:t>
            </a:r>
            <a:endParaRPr lang="en-US" altLang="zh-CN" sz="2800"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5" name="MH_Others_1"/>
          <p:cNvSpPr/>
          <p:nvPr>
            <p:custDataLst>
              <p:tags r:id="rId2"/>
            </p:custDataLst>
          </p:nvPr>
        </p:nvSpPr>
        <p:spPr>
          <a:xfrm>
            <a:off x="1531342" y="2356522"/>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lIns="108000" tIns="0" rIns="0" bIns="0" anchor="ct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endParaRPr kumimoji="0" lang="zh-CN" altLang="en-US" sz="1400" b="0" i="0" u="none" strike="noStrike" kern="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7" name="MH_Entry_1"/>
          <p:cNvSpPr/>
          <p:nvPr>
            <p:custDataLst>
              <p:tags r:id="rId3"/>
            </p:custDataLst>
          </p:nvPr>
        </p:nvSpPr>
        <p:spPr>
          <a:xfrm>
            <a:off x="1620242" y="2304132"/>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w="25400" cap="flat" cmpd="sng" algn="ctr">
            <a:solidFill>
              <a:srgbClr val="002060"/>
            </a:solidFill>
            <a:prstDash val="solid"/>
          </a:ln>
          <a:effectLst/>
        </p:spPr>
        <p:txBody>
          <a:bodyPr lIns="900000" tIns="0" rIns="0" bIns="0" anchor="ctr">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0" fontAlgn="base" latinLnBrk="0" hangingPunct="0">
              <a:lnSpc>
                <a:spcPct val="120000"/>
              </a:lnSpc>
              <a:spcBef>
                <a:spcPct val="0"/>
              </a:spcBef>
              <a:spcAft>
                <a:spcPct val="30000"/>
              </a:spcAft>
              <a:buClr>
                <a:srgbClr val="99CC00"/>
              </a:buClr>
              <a:buSzPct val="70000"/>
              <a:buFontTx/>
              <a:buNone/>
              <a:defRPr/>
            </a:pPr>
            <a:r>
              <a:rPr lang="zh-CN" altLang="en-US" sz="2400" b="1" kern="0" dirty="0">
                <a:solidFill>
                  <a:prstClr val="white"/>
                </a:solidFill>
                <a:latin typeface="微软雅黑" pitchFamily="34" charset="-122"/>
                <a:ea typeface="微软雅黑" pitchFamily="34" charset="-122"/>
              </a:rPr>
              <a:t>商业</a:t>
            </a:r>
            <a:r>
              <a:rPr lang="en-US" altLang="zh-CN" sz="2400" b="1" kern="0" dirty="0">
                <a:solidFill>
                  <a:prstClr val="white"/>
                </a:solidFill>
                <a:latin typeface="微软雅黑" pitchFamily="34" charset="-122"/>
                <a:ea typeface="微软雅黑" pitchFamily="34" charset="-122"/>
              </a:rPr>
              <a:t>RDF</a:t>
            </a:r>
            <a:r>
              <a:rPr lang="zh-CN" altLang="en-US" sz="2400" b="1" kern="0" dirty="0">
                <a:solidFill>
                  <a:prstClr val="white"/>
                </a:solidFill>
                <a:latin typeface="微软雅黑" pitchFamily="34" charset="-122"/>
                <a:ea typeface="微软雅黑" pitchFamily="34" charset="-122"/>
              </a:rPr>
              <a:t>三元组数据库</a:t>
            </a:r>
            <a:endPar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8" name="MH_Number_1"/>
          <p:cNvSpPr/>
          <p:nvPr>
            <p:custDataLst>
              <p:tags r:id="rId4"/>
            </p:custDataLst>
          </p:nvPr>
        </p:nvSpPr>
        <p:spPr>
          <a:xfrm>
            <a:off x="1848842" y="2304134"/>
            <a:ext cx="595312" cy="544513"/>
          </a:xfrm>
          <a:prstGeom prst="rect">
            <a:avLst/>
          </a:prstGeom>
          <a:noFill/>
          <a:ln w="25400" cap="flat" cmpd="sng" algn="ctr">
            <a:noFill/>
            <a:prstDash val="solid"/>
          </a:ln>
          <a:effectLst/>
        </p:spPr>
        <p:txBody>
          <a:bodyPr lIns="0" tIns="0" rIns="0" bIns="0" anchor="ctr">
            <a:normAutofit/>
          </a:bodyP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r>
              <a:rPr kumimoji="0" lang="en-US" altLang="zh-CN"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rPr>
              <a:t>02</a:t>
            </a:r>
            <a:endParaRPr kumimoji="0" lang="zh-CN" altLang="en-US"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endParaRPr>
          </a:p>
        </p:txBody>
      </p:sp>
      <p:sp>
        <p:nvSpPr>
          <p:cNvPr id="14" name="MH_Others_2"/>
          <p:cNvSpPr/>
          <p:nvPr>
            <p:custDataLst>
              <p:tags r:id="rId5"/>
            </p:custDataLst>
          </p:nvPr>
        </p:nvSpPr>
        <p:spPr>
          <a:xfrm>
            <a:off x="1531342" y="1480420"/>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323232">
              <a:lumMod val="10000"/>
              <a:lumOff val="90000"/>
            </a:srgbClr>
          </a:solidFill>
          <a:ln w="25400" cap="flat" cmpd="sng" algn="ctr">
            <a:solidFill>
              <a:srgbClr val="323232">
                <a:lumMod val="10000"/>
                <a:lumOff val="90000"/>
              </a:srgbClr>
            </a:solidFill>
            <a:prstDash val="solid"/>
          </a:ln>
          <a:effectLst/>
        </p:spPr>
        <p:txBody>
          <a:bodyPr lIns="108000" tIns="0" rIns="0" bIns="0" anchor="ct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endParaRPr kumimoji="0" lang="zh-CN" altLang="en-US" sz="1400" b="0" i="0" u="none" strike="noStrike" kern="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5" name="MH_Entry_2"/>
          <p:cNvSpPr/>
          <p:nvPr>
            <p:custDataLst>
              <p:tags r:id="rId6"/>
            </p:custDataLst>
          </p:nvPr>
        </p:nvSpPr>
        <p:spPr>
          <a:xfrm>
            <a:off x="1620242" y="1404218"/>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323232">
              <a:lumMod val="25000"/>
              <a:lumOff val="75000"/>
            </a:srgbClr>
          </a:solidFill>
          <a:ln w="25400" cap="flat" cmpd="sng" algn="ctr">
            <a:solidFill>
              <a:srgbClr val="323232">
                <a:lumMod val="25000"/>
                <a:lumOff val="75000"/>
              </a:srgbClr>
            </a:solidFill>
            <a:prstDash val="solid"/>
          </a:ln>
          <a:effectLst/>
        </p:spPr>
        <p:txBody>
          <a:bodyPr lIns="900000" tIns="0" rIns="0" bIns="0" anchor="ctr">
            <a:normAutofit/>
          </a:bodyPr>
          <a:lstStyle>
            <a:lvl1pPr>
              <a:lnSpc>
                <a:spcPct val="90000"/>
              </a:lnSpc>
              <a:spcBef>
                <a:spcPts val="1000"/>
              </a:spcBef>
              <a:buFont typeface="Arial" charset="0"/>
              <a:buChar char="•"/>
              <a:defRPr sz="2800">
                <a:solidFill>
                  <a:schemeClr val="tx1"/>
                </a:solidFill>
                <a:latin typeface="微软雅黑" pitchFamily="34" charset="-122"/>
                <a:ea typeface="微软雅黑" pitchFamily="34" charset="-122"/>
              </a:defRPr>
            </a:lvl1pPr>
            <a:lvl2pPr marL="742950" indent="-285750">
              <a:lnSpc>
                <a:spcPct val="90000"/>
              </a:lnSpc>
              <a:spcBef>
                <a:spcPts val="500"/>
              </a:spcBef>
              <a:buFont typeface="Arial" charset="0"/>
              <a:buChar char="•"/>
              <a:defRPr sz="2400">
                <a:solidFill>
                  <a:schemeClr val="tx1"/>
                </a:solidFill>
                <a:latin typeface="微软雅黑" pitchFamily="34" charset="-122"/>
                <a:ea typeface="微软雅黑" pitchFamily="34" charset="-122"/>
              </a:defRPr>
            </a:lvl2pPr>
            <a:lvl3pPr marL="1143000" indent="-228600">
              <a:lnSpc>
                <a:spcPct val="90000"/>
              </a:lnSpc>
              <a:spcBef>
                <a:spcPts val="500"/>
              </a:spcBef>
              <a:buFont typeface="Arial" charset="0"/>
              <a:buChar char="•"/>
              <a:defRPr sz="2000">
                <a:solidFill>
                  <a:schemeClr val="tx1"/>
                </a:solidFill>
                <a:latin typeface="微软雅黑" pitchFamily="34" charset="-122"/>
                <a:ea typeface="微软雅黑" pitchFamily="34" charset="-122"/>
              </a:defRPr>
            </a:lvl3pPr>
            <a:lvl4pPr marL="1600200" indent="-228600">
              <a:lnSpc>
                <a:spcPct val="90000"/>
              </a:lnSpc>
              <a:spcBef>
                <a:spcPts val="500"/>
              </a:spcBef>
              <a:buFont typeface="Arial" charset="0"/>
              <a:buChar char="•"/>
              <a:defRPr>
                <a:solidFill>
                  <a:schemeClr val="tx1"/>
                </a:solidFill>
                <a:latin typeface="微软雅黑" pitchFamily="34" charset="-122"/>
                <a:ea typeface="微软雅黑" pitchFamily="34" charset="-122"/>
              </a:defRPr>
            </a:lvl4pPr>
            <a:lvl5pPr marL="2057400" indent="-228600">
              <a:lnSpc>
                <a:spcPct val="90000"/>
              </a:lnSpc>
              <a:spcBef>
                <a:spcPts val="500"/>
              </a:spcBef>
              <a:buFont typeface="Arial" charset="0"/>
              <a:buChar char="•"/>
              <a:defRPr>
                <a:solidFill>
                  <a:schemeClr val="tx1"/>
                </a:solidFill>
                <a:latin typeface="微软雅黑" pitchFamily="34" charset="-122"/>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微软雅黑" pitchFamily="34" charset="-122"/>
                <a:ea typeface="微软雅黑" pitchFamily="34" charset="-122"/>
              </a:defRPr>
            </a:lvl9pPr>
          </a:lstStyle>
          <a:p>
            <a:pPr marL="0" marR="0" lvl="0" indent="0" defTabSz="914400" eaLnBrk="0" fontAlgn="base" latinLnBrk="0" hangingPunct="0">
              <a:lnSpc>
                <a:spcPct val="120000"/>
              </a:lnSpc>
              <a:spcBef>
                <a:spcPct val="0"/>
              </a:spcBef>
              <a:spcAft>
                <a:spcPct val="30000"/>
              </a:spcAft>
              <a:buClr>
                <a:srgbClr val="99CC00"/>
              </a:buClr>
              <a:buSzPct val="70000"/>
              <a:buFontTx/>
              <a:buNone/>
              <a:defRPr/>
            </a:pPr>
            <a:r>
              <a:rPr lang="zh-CN" altLang="en-US" sz="2400" b="1" kern="0" dirty="0">
                <a:solidFill>
                  <a:prstClr val="white"/>
                </a:solidFill>
                <a:latin typeface="微软雅黑" pitchFamily="34" charset="-122"/>
                <a:ea typeface="微软雅黑" pitchFamily="34" charset="-122"/>
              </a:rPr>
              <a:t>开源</a:t>
            </a:r>
            <a:r>
              <a:rPr lang="en-US" altLang="zh-CN" sz="2400" b="1" kern="0" dirty="0">
                <a:solidFill>
                  <a:prstClr val="white"/>
                </a:solidFill>
                <a:latin typeface="微软雅黑" pitchFamily="34" charset="-122"/>
                <a:ea typeface="微软雅黑" pitchFamily="34" charset="-122"/>
              </a:rPr>
              <a:t>RDF</a:t>
            </a:r>
            <a:r>
              <a:rPr lang="zh-CN" altLang="en-US" sz="2400" b="1" kern="0" dirty="0">
                <a:solidFill>
                  <a:prstClr val="white"/>
                </a:solidFill>
                <a:latin typeface="微软雅黑" pitchFamily="34" charset="-122"/>
                <a:ea typeface="微软雅黑" pitchFamily="34" charset="-122"/>
              </a:rPr>
              <a:t>三元组数据库</a:t>
            </a:r>
            <a:endPar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6" name="MH_Number_2"/>
          <p:cNvSpPr/>
          <p:nvPr>
            <p:custDataLst>
              <p:tags r:id="rId7"/>
            </p:custDataLst>
          </p:nvPr>
        </p:nvSpPr>
        <p:spPr>
          <a:xfrm>
            <a:off x="1848842" y="1428031"/>
            <a:ext cx="595312" cy="544512"/>
          </a:xfrm>
          <a:prstGeom prst="rect">
            <a:avLst/>
          </a:prstGeom>
          <a:noFill/>
          <a:ln w="25400" cap="flat" cmpd="sng" algn="ctr">
            <a:noFill/>
            <a:prstDash val="solid"/>
          </a:ln>
          <a:effectLst/>
        </p:spPr>
        <p:txBody>
          <a:bodyPr lIns="0" tIns="0" rIns="0" bIns="0" anchor="ctr">
            <a:normAutofit/>
          </a:bodyPr>
          <a:lstStyle/>
          <a:p>
            <a:pPr marL="0" marR="0" lvl="0" indent="0" algn="ctr" defTabSz="914400" eaLnBrk="0" fontAlgn="base" latinLnBrk="0" hangingPunct="0">
              <a:lnSpc>
                <a:spcPct val="120000"/>
              </a:lnSpc>
              <a:spcBef>
                <a:spcPct val="0"/>
              </a:spcBef>
              <a:spcAft>
                <a:spcPct val="30000"/>
              </a:spcAft>
              <a:buClr>
                <a:srgbClr val="99CC00"/>
              </a:buClr>
              <a:buSzPct val="70000"/>
              <a:buFontTx/>
              <a:buNone/>
              <a:defRPr/>
            </a:pPr>
            <a:r>
              <a:rPr kumimoji="0" lang="en-US" altLang="zh-CN"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rPr>
              <a:t>01</a:t>
            </a:r>
            <a:endParaRPr kumimoji="0" lang="zh-CN" altLang="en-US" sz="2800" b="0"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2005"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charset="-122"/>
              <a:cs typeface="+mn-cs"/>
            </a:endParaRPr>
          </a:p>
        </p:txBody>
      </p:sp>
      <p:sp>
        <p:nvSpPr>
          <p:cNvPr id="28" name="TextBox 603"/>
          <p:cNvSpPr txBox="1"/>
          <p:nvPr/>
        </p:nvSpPr>
        <p:spPr bwMode="auto">
          <a:xfrm>
            <a:off x="368720" y="287908"/>
            <a:ext cx="2000198"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a:solidFill>
                  <a:schemeClr val="tx1"/>
                </a:solidFill>
              </a:rPr>
              <a:t>Virtuoso</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36066" y="953307"/>
            <a:ext cx="4012235" cy="1143903"/>
          </a:xfrm>
          <a:prstGeom prst="rect">
            <a:avLst/>
          </a:prstGeom>
          <a:noFill/>
        </p:spPr>
        <p:txBody>
          <a:bodyPr wrap="square" rtlCol="0">
            <a:spAutoFit/>
          </a:bodyPr>
          <a:lstStyle/>
          <a:p>
            <a:pPr marL="481965" marR="0" lvl="0" indent="-469900" algn="l" defTabSz="914400" rtl="0" eaLnBrk="1" fontAlgn="auto" latinLnBrk="0" hangingPunct="1">
              <a:lnSpc>
                <a:spcPct val="100000"/>
              </a:lnSpc>
              <a:spcBef>
                <a:spcPts val="575"/>
              </a:spcBef>
              <a:spcAft>
                <a:spcPts val="0"/>
              </a:spcAft>
              <a:buClr>
                <a:srgbClr val="CC0000"/>
              </a:buClr>
              <a:buSzTx/>
              <a:buFont typeface="Wingdings" charset="2"/>
              <a:buChar char=""/>
              <a:tabLst>
                <a:tab pos="481965" algn="l"/>
                <a:tab pos="482600" algn="l"/>
              </a:tabLst>
              <a:defRPr/>
            </a:pP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智能数据，可视化与整合</a:t>
            </a:r>
            <a:endParaRPr kumimoji="0" lang="zh-CN" altLang="en-US" sz="2000" b="0" i="0" u="none" strike="noStrike" kern="1200" cap="none" spc="0" normalizeH="0" baseline="0" noProof="0" dirty="0">
              <a:ln>
                <a:noFill/>
              </a:ln>
              <a:solidFill>
                <a:prstClr val="black"/>
              </a:solidFill>
              <a:effectLst/>
              <a:uLnTx/>
              <a:uFillTx/>
              <a:latin typeface="SimSun"/>
              <a:ea typeface="+mn-ea"/>
              <a:cs typeface="SimSun"/>
            </a:endParaRPr>
          </a:p>
          <a:p>
            <a:pPr marL="481965" marR="0" lvl="0" indent="-469900" algn="l" defTabSz="914400" rtl="0" eaLnBrk="1" fontAlgn="auto" latinLnBrk="0" hangingPunct="1">
              <a:lnSpc>
                <a:spcPct val="100000"/>
              </a:lnSpc>
              <a:spcBef>
                <a:spcPts val="485"/>
              </a:spcBef>
              <a:spcAft>
                <a:spcPts val="0"/>
              </a:spcAft>
              <a:buClr>
                <a:srgbClr val="CC0000"/>
              </a:buClr>
              <a:buSzTx/>
              <a:buFont typeface="Wingdings" charset="2"/>
              <a:buChar char=""/>
              <a:tabLst>
                <a:tab pos="481965" algn="l"/>
                <a:tab pos="482600" algn="l"/>
              </a:tabLst>
              <a:defRPr/>
            </a:pP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可扩展和高性能的数据</a:t>
            </a:r>
            <a:r>
              <a:rPr kumimoji="0" lang="zh-CN" altLang="en-US" sz="2000" b="0" i="0" u="none" strike="noStrike" kern="1200" cap="none" spc="-10" normalizeH="0" baseline="0" noProof="0" dirty="0">
                <a:ln>
                  <a:noFill/>
                </a:ln>
                <a:solidFill>
                  <a:prstClr val="black"/>
                </a:solidFill>
                <a:effectLst/>
                <a:uLnTx/>
                <a:uFillTx/>
                <a:latin typeface="SimSun"/>
                <a:ea typeface="+mn-ea"/>
                <a:cs typeface="SimSun"/>
              </a:rPr>
              <a:t>管</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理</a:t>
            </a:r>
            <a:endParaRPr kumimoji="0" lang="zh-CN" altLang="en-US" sz="2000" b="0" i="0" u="none" strike="noStrike" kern="1200" cap="none" spc="0" normalizeH="0" baseline="0" noProof="0" dirty="0">
              <a:ln>
                <a:noFill/>
              </a:ln>
              <a:solidFill>
                <a:prstClr val="black"/>
              </a:solidFill>
              <a:effectLst/>
              <a:uLnTx/>
              <a:uFillTx/>
              <a:latin typeface="SimSun"/>
              <a:ea typeface="+mn-ea"/>
              <a:cs typeface="SimSun"/>
            </a:endParaRPr>
          </a:p>
          <a:p>
            <a:pPr marL="481965" marR="0" lvl="0" indent="-469900" algn="l" defTabSz="914400" rtl="0" eaLnBrk="1" fontAlgn="auto" latinLnBrk="0" hangingPunct="1">
              <a:lnSpc>
                <a:spcPct val="100000"/>
              </a:lnSpc>
              <a:spcBef>
                <a:spcPts val="480"/>
              </a:spcBef>
              <a:spcAft>
                <a:spcPts val="0"/>
              </a:spcAft>
              <a:buClr>
                <a:srgbClr val="CC0000"/>
              </a:buClr>
              <a:buSzTx/>
              <a:buFont typeface="Wingdings" charset="2"/>
              <a:buChar char=""/>
              <a:tabLst>
                <a:tab pos="481965" algn="l"/>
                <a:tab pos="482600" algn="l"/>
              </a:tabLst>
              <a:defRPr/>
            </a:pP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支</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持</a:t>
            </a:r>
            <a:r>
              <a:rPr kumimoji="0" lang="en-US" altLang="zh-CN" sz="2000" b="0" i="0" u="none" strike="noStrike" kern="1200" cap="none" spc="5" normalizeH="0" baseline="0" noProof="0" dirty="0">
                <a:ln>
                  <a:noFill/>
                </a:ln>
                <a:solidFill>
                  <a:prstClr val="black"/>
                </a:solidFill>
                <a:effectLst/>
                <a:uLnTx/>
                <a:uFillTx/>
                <a:latin typeface="Times New Roman"/>
                <a:ea typeface="+mn-ea"/>
                <a:cs typeface="Times New Roman"/>
              </a:rPr>
              <a:t>Web</a:t>
            </a:r>
            <a:r>
              <a:rPr kumimoji="0" lang="zh-CN" altLang="en-US" sz="2000" b="0" i="0" u="none" strike="noStrike" kern="1200" cap="none" spc="-55" normalizeH="0" baseline="0" noProof="0" dirty="0">
                <a:ln>
                  <a:noFill/>
                </a:ln>
                <a:solidFill>
                  <a:prstClr val="black"/>
                </a:solidFill>
                <a:effectLst/>
                <a:uLnTx/>
                <a:uFillTx/>
                <a:latin typeface="Times New Roman"/>
                <a:ea typeface="+mn-ea"/>
                <a:cs typeface="Times New Roman"/>
              </a:rPr>
              <a:t> </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扩展和安全</a:t>
            </a:r>
            <a:endParaRPr kumimoji="0" lang="zh-CN" altLang="en-US" sz="2000" b="0" i="0" u="none" strike="noStrike" kern="1200" cap="none" spc="0" normalizeH="0" baseline="0" noProof="0" dirty="0">
              <a:ln>
                <a:noFill/>
              </a:ln>
              <a:solidFill>
                <a:prstClr val="black"/>
              </a:solidFill>
              <a:effectLst/>
              <a:uLnTx/>
              <a:uFillTx/>
              <a:latin typeface="SimSun"/>
              <a:ea typeface="+mn-ea"/>
              <a:cs typeface="SimSun"/>
            </a:endParaRPr>
          </a:p>
        </p:txBody>
      </p:sp>
      <p:grpSp>
        <p:nvGrpSpPr>
          <p:cNvPr id="7" name="object 5"/>
          <p:cNvGrpSpPr/>
          <p:nvPr/>
        </p:nvGrpSpPr>
        <p:grpSpPr>
          <a:xfrm>
            <a:off x="53796" y="396044"/>
            <a:ext cx="8186954" cy="4464372"/>
            <a:chOff x="145245" y="1520781"/>
            <a:chExt cx="8186954" cy="4464372"/>
          </a:xfrm>
        </p:grpSpPr>
        <p:pic>
          <p:nvPicPr>
            <p:cNvPr id="8" name="object 6"/>
            <p:cNvPicPr/>
            <p:nvPr/>
          </p:nvPicPr>
          <p:blipFill>
            <a:blip r:embed="rId2" cstate="print"/>
            <a:stretch>
              <a:fillRect/>
            </a:stretch>
          </p:blipFill>
          <p:spPr>
            <a:xfrm>
              <a:off x="145245" y="3221947"/>
              <a:ext cx="3860419" cy="1387983"/>
            </a:xfrm>
            <a:prstGeom prst="rect">
              <a:avLst/>
            </a:prstGeom>
          </p:spPr>
        </p:pic>
        <p:pic>
          <p:nvPicPr>
            <p:cNvPr id="9" name="object 7"/>
            <p:cNvPicPr/>
            <p:nvPr/>
          </p:nvPicPr>
          <p:blipFill>
            <a:blip r:embed="rId3" cstate="print"/>
            <a:stretch>
              <a:fillRect/>
            </a:stretch>
          </p:blipFill>
          <p:spPr>
            <a:xfrm>
              <a:off x="4005664" y="1520781"/>
              <a:ext cx="4326535" cy="4464372"/>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2005"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Calibri"/>
              <a:ea typeface="宋体" charset="-122"/>
              <a:cs typeface="+mn-cs"/>
            </a:endParaRPr>
          </a:p>
        </p:txBody>
      </p:sp>
      <p:sp>
        <p:nvSpPr>
          <p:cNvPr id="28" name="TextBox 603"/>
          <p:cNvSpPr txBox="1"/>
          <p:nvPr/>
        </p:nvSpPr>
        <p:spPr bwMode="auto">
          <a:xfrm>
            <a:off x="368720" y="287908"/>
            <a:ext cx="2769704"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err="1">
                <a:solidFill>
                  <a:schemeClr val="tx1"/>
                </a:solidFill>
              </a:rPr>
              <a:t>AllgroGraph</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108074" y="870160"/>
            <a:ext cx="6421781" cy="784830"/>
          </a:xfrm>
          <a:prstGeom prst="rect">
            <a:avLst/>
          </a:prstGeom>
          <a:noFill/>
        </p:spPr>
        <p:txBody>
          <a:bodyPr wrap="square" rtlCol="0">
            <a:spAutoFit/>
          </a:bodyPr>
          <a:lstStyle/>
          <a:p>
            <a:pPr marL="481965" marR="0" lvl="0" indent="-469900" algn="l" defTabSz="914400" rtl="0" eaLnBrk="1" fontAlgn="auto" latinLnBrk="0" hangingPunct="1">
              <a:lnSpc>
                <a:spcPct val="100000"/>
              </a:lnSpc>
              <a:spcBef>
                <a:spcPts val="675"/>
              </a:spcBef>
              <a:spcAft>
                <a:spcPts val="0"/>
              </a:spcAft>
              <a:buClr>
                <a:srgbClr val="CC0000"/>
              </a:buClr>
              <a:buSzTx/>
              <a:buFont typeface="Wingdings" charset="2"/>
              <a:buChar char=""/>
              <a:tabLst>
                <a:tab pos="481965" algn="l"/>
                <a:tab pos="482600" algn="l"/>
              </a:tabLst>
              <a:defRPr/>
            </a:pP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一个现代的，高性能的，支持永久存储的图数据库</a:t>
            </a:r>
            <a:endParaRPr kumimoji="0" lang="zh-CN" altLang="en-US" sz="2000" b="0" i="0" u="none" strike="noStrike" kern="1200" cap="none" spc="0" normalizeH="0" baseline="0" noProof="0" dirty="0">
              <a:ln>
                <a:noFill/>
              </a:ln>
              <a:solidFill>
                <a:prstClr val="black"/>
              </a:solidFill>
              <a:effectLst/>
              <a:uLnTx/>
              <a:uFillTx/>
              <a:latin typeface="SimSun"/>
              <a:ea typeface="+mn-ea"/>
              <a:cs typeface="SimSun"/>
            </a:endParaRPr>
          </a:p>
          <a:p>
            <a:pPr marL="481965" marR="0" lvl="0" indent="-469900" algn="l" defTabSz="914400" rtl="0" eaLnBrk="1" fontAlgn="auto" latinLnBrk="0" hangingPunct="1">
              <a:lnSpc>
                <a:spcPct val="100000"/>
              </a:lnSpc>
              <a:spcBef>
                <a:spcPts val="575"/>
              </a:spcBef>
              <a:spcAft>
                <a:spcPts val="0"/>
              </a:spcAft>
              <a:buClr>
                <a:srgbClr val="CC0000"/>
              </a:buClr>
              <a:buSzTx/>
              <a:buFont typeface="Wingdings" charset="2"/>
              <a:buChar char=""/>
              <a:tabLst>
                <a:tab pos="481965" algn="l"/>
                <a:tab pos="482600" algn="l"/>
              </a:tabLst>
              <a:defRPr/>
            </a:pP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基</a:t>
            </a:r>
            <a:r>
              <a:rPr kumimoji="0" lang="zh-CN" altLang="en-US" sz="2000" b="0" i="0" u="none" strike="noStrike" kern="1200" cap="none" spc="-5" normalizeH="0" baseline="0" noProof="0" dirty="0">
                <a:ln>
                  <a:noFill/>
                </a:ln>
                <a:solidFill>
                  <a:prstClr val="black"/>
                </a:solidFill>
                <a:effectLst/>
                <a:uLnTx/>
                <a:uFillTx/>
                <a:latin typeface="SimSun"/>
                <a:ea typeface="+mn-ea"/>
                <a:cs typeface="SimSun"/>
              </a:rPr>
              <a:t>于</a:t>
            </a:r>
            <a:r>
              <a:rPr kumimoji="0" lang="en-US" altLang="zh-CN" sz="2000" b="0" i="0" u="none" strike="noStrike" kern="1200" cap="none" spc="0" normalizeH="0" baseline="0" noProof="0" dirty="0">
                <a:ln>
                  <a:noFill/>
                </a:ln>
                <a:solidFill>
                  <a:prstClr val="black"/>
                </a:solidFill>
                <a:effectLst/>
                <a:uLnTx/>
                <a:uFillTx/>
                <a:latin typeface="Times New Roman"/>
                <a:ea typeface="+mn-ea"/>
                <a:cs typeface="Times New Roman"/>
              </a:rPr>
              <a:t>Restful</a:t>
            </a:r>
            <a:r>
              <a:rPr kumimoji="0" lang="zh-CN" altLang="en-US" sz="2000" b="0" i="0" u="none" strike="noStrike" kern="1200" cap="none" spc="0" normalizeH="0" baseline="0" noProof="0" dirty="0">
                <a:ln>
                  <a:noFill/>
                </a:ln>
                <a:solidFill>
                  <a:prstClr val="black"/>
                </a:solidFill>
                <a:effectLst/>
                <a:uLnTx/>
                <a:uFillTx/>
                <a:latin typeface="SimSun"/>
                <a:ea typeface="+mn-ea"/>
                <a:cs typeface="SimSun"/>
              </a:rPr>
              <a:t>接入支持多语言编程</a:t>
            </a:r>
            <a:endParaRPr kumimoji="0" lang="zh-CN" altLang="en-US" sz="2000" b="0" i="0" u="none" strike="noStrike" kern="1200" cap="none" spc="0" normalizeH="0" baseline="0" noProof="0" dirty="0">
              <a:ln>
                <a:noFill/>
              </a:ln>
              <a:solidFill>
                <a:prstClr val="black"/>
              </a:solidFill>
              <a:effectLst/>
              <a:uLnTx/>
              <a:uFillTx/>
              <a:latin typeface="SimSun"/>
              <a:ea typeface="+mn-ea"/>
              <a:cs typeface="SimSun"/>
            </a:endParaRPr>
          </a:p>
        </p:txBody>
      </p:sp>
      <p:pic>
        <p:nvPicPr>
          <p:cNvPr id="7" name="object 3"/>
          <p:cNvPicPr/>
          <p:nvPr/>
        </p:nvPicPr>
        <p:blipFill>
          <a:blip r:embed="rId2" cstate="print"/>
          <a:stretch>
            <a:fillRect/>
          </a:stretch>
        </p:blipFill>
        <p:spPr>
          <a:xfrm>
            <a:off x="612130" y="1872084"/>
            <a:ext cx="7276210" cy="29199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2769704"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err="1">
                <a:solidFill>
                  <a:schemeClr val="tx1"/>
                </a:solidFill>
              </a:rPr>
              <a:t>AllgroGraph</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180082" y="1459705"/>
            <a:ext cx="4464496" cy="2120902"/>
          </a:xfrm>
          <a:prstGeom prst="rect">
            <a:avLst/>
          </a:prstGeom>
          <a:noFill/>
        </p:spPr>
        <p:txBody>
          <a:bodyPr wrap="square" rtlCol="0">
            <a:spAutoFit/>
          </a:bodyPr>
          <a:lstStyle/>
          <a:p>
            <a:pPr indent="-300990">
              <a:lnSpc>
                <a:spcPct val="150000"/>
              </a:lnSpc>
              <a:spcBef>
                <a:spcPct val="20000"/>
              </a:spcBef>
              <a:buFont typeface="Arial" charset="0"/>
              <a:buChar char="•"/>
            </a:pPr>
            <a:r>
              <a:rPr lang="zh-CN" altLang="en-US" sz="1800" b="1" dirty="0">
                <a:ea typeface="微软雅黑" pitchFamily="34" charset="-122"/>
              </a:rPr>
              <a:t>与传统的关系数据库、</a:t>
            </a:r>
            <a:r>
              <a:rPr lang="en-US" altLang="zh-CN" sz="1800" b="1" dirty="0">
                <a:ea typeface="微软雅黑" pitchFamily="34" charset="-122"/>
              </a:rPr>
              <a:t>NoSQL </a:t>
            </a:r>
            <a:r>
              <a:rPr lang="zh-CN" altLang="en-US" sz="1800" b="1" dirty="0">
                <a:ea typeface="微软雅黑" pitchFamily="34" charset="-122"/>
              </a:rPr>
              <a:t>数据库或简单的属性图不同，</a:t>
            </a:r>
            <a:r>
              <a:rPr lang="en-US" altLang="zh-CN" sz="1800" b="1" dirty="0" err="1">
                <a:ea typeface="微软雅黑" pitchFamily="34" charset="-122"/>
              </a:rPr>
              <a:t>AllegroGraph</a:t>
            </a:r>
            <a:r>
              <a:rPr lang="en-US" altLang="zh-CN" sz="1800" b="1" dirty="0">
                <a:ea typeface="微软雅黑" pitchFamily="34" charset="-122"/>
              </a:rPr>
              <a:t> </a:t>
            </a:r>
            <a:r>
              <a:rPr lang="zh-CN" altLang="en-US" sz="1800" b="1" dirty="0">
                <a:ea typeface="微软雅黑" pitchFamily="34" charset="-122"/>
              </a:rPr>
              <a:t>采用了语义图</a:t>
            </a:r>
            <a:r>
              <a:rPr lang="en-US" altLang="zh-CN" sz="1800" b="1" dirty="0">
                <a:ea typeface="微软雅黑" pitchFamily="34" charset="-122"/>
              </a:rPr>
              <a:t>(RDF</a:t>
            </a:r>
            <a:r>
              <a:rPr lang="zh-CN" altLang="en-US" sz="1800" b="1" dirty="0">
                <a:ea typeface="微软雅黑" pitchFamily="34" charset="-122"/>
              </a:rPr>
              <a:t>、 </a:t>
            </a:r>
            <a:r>
              <a:rPr lang="en-US" altLang="zh-CN" sz="1800" b="1" dirty="0">
                <a:ea typeface="微软雅黑" pitchFamily="34" charset="-122"/>
              </a:rPr>
              <a:t>OWL</a:t>
            </a:r>
            <a:r>
              <a:rPr lang="zh-CN" altLang="en-US" sz="1800" b="1" dirty="0">
                <a:ea typeface="微软雅黑" pitchFamily="34" charset="-122"/>
              </a:rPr>
              <a:t>、 </a:t>
            </a:r>
            <a:r>
              <a:rPr lang="en-US" altLang="zh-CN" sz="1800" b="1" dirty="0">
                <a:ea typeface="微软雅黑" pitchFamily="34" charset="-122"/>
              </a:rPr>
              <a:t>SPARQL)</a:t>
            </a:r>
            <a:r>
              <a:rPr lang="zh-CN" altLang="en-US" sz="1800" b="1" dirty="0">
                <a:ea typeface="微软雅黑" pitchFamily="34" charset="-122"/>
              </a:rPr>
              <a:t>和文档</a:t>
            </a:r>
            <a:r>
              <a:rPr lang="en-US" altLang="zh-CN" sz="1800" b="1" dirty="0">
                <a:ea typeface="微软雅黑" pitchFamily="34" charset="-122"/>
              </a:rPr>
              <a:t>(JSON</a:t>
            </a:r>
            <a:r>
              <a:rPr lang="zh-CN" altLang="en-US" sz="1800" b="1" dirty="0">
                <a:ea typeface="微软雅黑" pitchFamily="34" charset="-122"/>
              </a:rPr>
              <a:t>、 </a:t>
            </a:r>
            <a:r>
              <a:rPr lang="en-US" altLang="zh-CN" sz="1800" b="1" dirty="0">
                <a:ea typeface="微软雅黑" pitchFamily="34" charset="-122"/>
              </a:rPr>
              <a:t>JSON-</a:t>
            </a:r>
            <a:r>
              <a:rPr lang="en-US" altLang="zh-CN" sz="1800" b="1" dirty="0" err="1">
                <a:ea typeface="微软雅黑" pitchFamily="34" charset="-122"/>
              </a:rPr>
              <a:t>ld</a:t>
            </a:r>
            <a:r>
              <a:rPr lang="en-US" altLang="zh-CN" sz="1800" b="1" dirty="0">
                <a:ea typeface="微软雅黑" pitchFamily="34" charset="-122"/>
              </a:rPr>
              <a:t>)</a:t>
            </a:r>
            <a:r>
              <a:rPr lang="zh-CN" altLang="en-US" sz="1800" b="1" dirty="0">
                <a:ea typeface="微软雅黑" pitchFamily="34" charset="-122"/>
              </a:rPr>
              <a:t>技术的组合，利用上下文和概念智能处理数据。</a:t>
            </a:r>
            <a:endParaRPr lang="en-US" altLang="zh-CN" sz="1800" b="1" dirty="0">
              <a:ea typeface="微软雅黑"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578" y="1184982"/>
            <a:ext cx="4336154" cy="31353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203886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err="1">
                <a:solidFill>
                  <a:schemeClr val="tx1"/>
                </a:solidFill>
              </a:rPr>
              <a:t>GraphDB</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273866" y="1251956"/>
            <a:ext cx="3672408" cy="2536400"/>
          </a:xfrm>
          <a:prstGeom prst="rect">
            <a:avLst/>
          </a:prstGeom>
          <a:noFill/>
        </p:spPr>
        <p:txBody>
          <a:bodyPr wrap="square" rtlCol="0">
            <a:spAutoFit/>
          </a:bodyPr>
          <a:lstStyle/>
          <a:p>
            <a:pPr indent="457200">
              <a:lnSpc>
                <a:spcPct val="150000"/>
              </a:lnSpc>
            </a:pPr>
            <a:r>
              <a:rPr lang="en-US" altLang="zh-CN" sz="1800" b="1" dirty="0" err="1">
                <a:latin typeface="微软雅黑" pitchFamily="34" charset="-122"/>
                <a:ea typeface="微软雅黑" pitchFamily="34" charset="-122"/>
                <a:sym typeface="Arial" charset="0"/>
              </a:rPr>
              <a:t>GraphDB</a:t>
            </a:r>
            <a:r>
              <a:rPr lang="zh-CN" altLang="en-US" sz="1800" b="1" dirty="0">
                <a:latin typeface="微软雅黑" pitchFamily="34" charset="-122"/>
                <a:ea typeface="微软雅黑" pitchFamily="34" charset="-122"/>
                <a:sym typeface="Arial" charset="0"/>
              </a:rPr>
              <a:t>图数据库适用于存储，管理，查询复杂并且高度连接的数据，图库的结构特别适合发现大数据集下数据之间的共性和特性，特别善于释放蕴含在数据关系之间的巨大价值。</a:t>
            </a:r>
            <a:endParaRPr lang="zh-CN" altLang="en-US" sz="1800" b="1" dirty="0">
              <a:latin typeface="微软雅黑" pitchFamily="34" charset="-122"/>
              <a:ea typeface="微软雅黑" pitchFamily="34" charset="-122"/>
              <a:sym typeface="Arial"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9991" y="1251956"/>
            <a:ext cx="5013021" cy="30450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5711" y="1800031"/>
            <a:ext cx="2115820" cy="203073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lnSpc>
                <a:spcPct val="160000"/>
              </a:lnSpc>
            </a:pPr>
            <a:r>
              <a:rPr lang="zh-CN" sz="3600" dirty="0">
                <a:solidFill>
                  <a:schemeClr val="tx1"/>
                </a:solidFill>
              </a:rPr>
              <a:t>数据模型</a:t>
            </a:r>
            <a:endParaRPr lang="zh-CN" altLang="en-US" sz="2800" dirty="0">
              <a:solidFill>
                <a:schemeClr val="tx1"/>
              </a:solidFill>
            </a:endParaRPr>
          </a:p>
          <a:p>
            <a:pPr marL="457200" lvl="1" indent="0" algn="l">
              <a:lnSpc>
                <a:spcPct val="150000"/>
              </a:lnSpc>
              <a:buNone/>
            </a:pPr>
            <a:endParaRPr lang="zh-CN" altLang="en-US" sz="2800" dirty="0">
              <a:solidFill>
                <a:schemeClr val="tx1"/>
              </a:solidFill>
            </a:endParaRPr>
          </a:p>
          <a:p>
            <a:pPr algn="l"/>
            <a:endParaRPr lang="zh-CN" altLang="en-US" sz="2800" dirty="0">
              <a:solidFill>
                <a:schemeClr val="tx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203886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err="1">
                <a:solidFill>
                  <a:schemeClr val="tx1"/>
                </a:solidFill>
              </a:rPr>
              <a:t>GraphDB</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4538" y="1096210"/>
            <a:ext cx="4688473" cy="2847891"/>
          </a:xfrm>
          <a:prstGeom prst="rect">
            <a:avLst/>
          </a:prstGeom>
        </p:spPr>
      </p:pic>
      <p:sp>
        <p:nvSpPr>
          <p:cNvPr id="7" name="Rectangle 3"/>
          <p:cNvSpPr txBox="1">
            <a14:cpLocks xmlns:a14="http://schemas.microsoft.com/office/drawing/2010/main" noChangeArrowheads="1"/>
          </p:cNvSpPr>
          <p:nvPr/>
        </p:nvSpPr>
        <p:spPr>
          <a:xfrm>
            <a:off x="0" y="935980"/>
            <a:ext cx="4219389" cy="4252634"/>
          </a:xfrm>
          <a:prstGeom prst="rect">
            <a:avLst/>
          </a:prstGeom>
        </p:spPr>
        <p:txBody>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marL="0" indent="300990" algn="just">
              <a:lnSpc>
                <a:spcPct val="150000"/>
              </a:lnSpc>
            </a:pPr>
            <a:r>
              <a:rPr lang="en-US" altLang="zh-CN" sz="1800" dirty="0">
                <a:ea typeface="微软雅黑" pitchFamily="34" charset="-122"/>
              </a:rPr>
              <a:t>Workbench</a:t>
            </a:r>
            <a:r>
              <a:rPr lang="zh-CN" altLang="en-US" sz="1800" dirty="0">
                <a:ea typeface="微软雅黑" pitchFamily="34" charset="-122"/>
              </a:rPr>
              <a:t>是</a:t>
            </a:r>
            <a:r>
              <a:rPr lang="en-US" altLang="zh-CN" sz="1800" dirty="0" err="1">
                <a:ea typeface="微软雅黑" pitchFamily="34" charset="-122"/>
              </a:rPr>
              <a:t>GraphDB</a:t>
            </a:r>
            <a:r>
              <a:rPr lang="zh-CN" altLang="en-US" sz="1800" dirty="0">
                <a:ea typeface="微软雅黑" pitchFamily="34" charset="-122"/>
              </a:rPr>
              <a:t>的</a:t>
            </a:r>
            <a:r>
              <a:rPr lang="en-US" altLang="zh-CN" sz="1800" dirty="0">
                <a:ea typeface="微软雅黑" pitchFamily="34" charset="-122"/>
              </a:rPr>
              <a:t>Web</a:t>
            </a:r>
            <a:r>
              <a:rPr lang="zh-CN" altLang="en-US" sz="1800" dirty="0">
                <a:ea typeface="微软雅黑" pitchFamily="34" charset="-122"/>
              </a:rPr>
              <a:t>管理工具；</a:t>
            </a:r>
            <a:endParaRPr lang="en-US" altLang="zh-CN" sz="1800" dirty="0">
              <a:ea typeface="微软雅黑" pitchFamily="34" charset="-122"/>
            </a:endParaRPr>
          </a:p>
          <a:p>
            <a:pPr marL="0" indent="300990" algn="just">
              <a:lnSpc>
                <a:spcPct val="150000"/>
              </a:lnSpc>
            </a:pPr>
            <a:r>
              <a:rPr lang="en-US" altLang="zh-CN" sz="1800" dirty="0">
                <a:ea typeface="微软雅黑" pitchFamily="34" charset="-122"/>
              </a:rPr>
              <a:t>Engine</a:t>
            </a:r>
            <a:r>
              <a:rPr lang="zh-CN" altLang="en-US" sz="1800" dirty="0">
                <a:ea typeface="微软雅黑" pitchFamily="34" charset="-122"/>
              </a:rPr>
              <a:t>是查询处理和推理引擎，由查询优化器、推理机、存储层和插件管理器组成；</a:t>
            </a:r>
            <a:endParaRPr lang="en-US" altLang="zh-CN" sz="1800" dirty="0">
              <a:ea typeface="微软雅黑" pitchFamily="34" charset="-122"/>
            </a:endParaRPr>
          </a:p>
          <a:p>
            <a:pPr marL="0" indent="300990" algn="just">
              <a:lnSpc>
                <a:spcPct val="150000"/>
              </a:lnSpc>
            </a:pPr>
            <a:r>
              <a:rPr lang="en-US" altLang="zh-CN" sz="1800" dirty="0">
                <a:ea typeface="微软雅黑" pitchFamily="34" charset="-122"/>
              </a:rPr>
              <a:t>Connectors</a:t>
            </a:r>
            <a:r>
              <a:rPr lang="zh-CN" altLang="en-US" sz="1800" dirty="0">
                <a:ea typeface="微软雅黑" pitchFamily="34" charset="-122"/>
              </a:rPr>
              <a:t>是</a:t>
            </a:r>
            <a:r>
              <a:rPr lang="en-US" altLang="zh-CN" sz="1800" dirty="0" err="1">
                <a:ea typeface="微软雅黑" pitchFamily="34" charset="-122"/>
              </a:rPr>
              <a:t>GraphDB</a:t>
            </a:r>
            <a:r>
              <a:rPr lang="zh-CN" altLang="en-US" sz="1800" dirty="0">
                <a:ea typeface="微软雅黑" pitchFamily="34" charset="-122"/>
              </a:rPr>
              <a:t>链接外部工具的桥梁；</a:t>
            </a:r>
            <a:endParaRPr lang="en-US" altLang="zh-CN" sz="1800" dirty="0">
              <a:ea typeface="微软雅黑" pitchFamily="34" charset="-122"/>
            </a:endParaRPr>
          </a:p>
          <a:p>
            <a:pPr marL="0" indent="300990" algn="just">
              <a:lnSpc>
                <a:spcPct val="150000"/>
              </a:lnSpc>
            </a:pPr>
            <a:r>
              <a:rPr lang="zh-CN" altLang="en-US" sz="1800" dirty="0">
                <a:ea typeface="微软雅黑" pitchFamily="34" charset="-122"/>
              </a:rPr>
              <a:t>插件管理器在</a:t>
            </a:r>
            <a:r>
              <a:rPr lang="en-US" altLang="zh-CN" sz="1800" dirty="0">
                <a:ea typeface="微软雅黑" pitchFamily="34" charset="-122"/>
              </a:rPr>
              <a:t>Engine</a:t>
            </a:r>
            <a:r>
              <a:rPr lang="zh-CN" altLang="en-US" sz="1800" dirty="0">
                <a:ea typeface="微软雅黑" pitchFamily="34" charset="-122"/>
              </a:rPr>
              <a:t>内起到插件管理作用，包括</a:t>
            </a:r>
            <a:r>
              <a:rPr lang="en-US" altLang="zh-CN" sz="1800" dirty="0" err="1">
                <a:ea typeface="微软雅黑" pitchFamily="34" charset="-122"/>
              </a:rPr>
              <a:t>GraphDB</a:t>
            </a:r>
            <a:r>
              <a:rPr lang="zh-CN" altLang="en-US" sz="1800" dirty="0">
                <a:ea typeface="微软雅黑" pitchFamily="34" charset="-122"/>
              </a:rPr>
              <a:t>内部实现的插件和各种外部工具连接器。</a:t>
            </a:r>
            <a:endParaRPr lang="en-US" altLang="zh-CN" sz="1800" dirty="0">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254060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err="1">
                <a:solidFill>
                  <a:schemeClr val="tx1"/>
                </a:solidFill>
              </a:rPr>
              <a:t>Blazegraph</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297809" y="1041866"/>
            <a:ext cx="3744416" cy="2956579"/>
          </a:xfrm>
          <a:prstGeom prst="rect">
            <a:avLst/>
          </a:prstGeom>
          <a:noFill/>
        </p:spPr>
        <p:txBody>
          <a:bodyPr wrap="square" rtlCol="0">
            <a:spAutoFit/>
          </a:bodyPr>
          <a:lstStyle/>
          <a:p>
            <a:pPr indent="457200" algn="just">
              <a:lnSpc>
                <a:spcPct val="150000"/>
              </a:lnSpc>
              <a:spcBef>
                <a:spcPct val="20000"/>
              </a:spcBef>
            </a:pPr>
            <a:r>
              <a:rPr lang="en-US" altLang="zh-CN" sz="1800" dirty="0" err="1">
                <a:ea typeface="微软雅黑" pitchFamily="34" charset="-122"/>
              </a:rPr>
              <a:t>Blazegraph</a:t>
            </a:r>
            <a:r>
              <a:rPr lang="zh-CN" altLang="en-US" sz="1800" dirty="0">
                <a:ea typeface="微软雅黑" pitchFamily="34" charset="-122"/>
              </a:rPr>
              <a:t>原来仅仅是支持</a:t>
            </a:r>
            <a:r>
              <a:rPr lang="en-US" altLang="zh-CN" sz="1800" dirty="0">
                <a:ea typeface="微软雅黑" pitchFamily="34" charset="-122"/>
              </a:rPr>
              <a:t>RDF</a:t>
            </a:r>
            <a:r>
              <a:rPr lang="zh-CN" altLang="en-US" sz="1800" dirty="0">
                <a:ea typeface="微软雅黑" pitchFamily="34" charset="-122"/>
              </a:rPr>
              <a:t>三元组存储和</a:t>
            </a:r>
            <a:r>
              <a:rPr lang="en-US" altLang="zh-CN" sz="1800" dirty="0">
                <a:ea typeface="微软雅黑" pitchFamily="34" charset="-122"/>
              </a:rPr>
              <a:t>SPARQL</a:t>
            </a:r>
            <a:r>
              <a:rPr lang="zh-CN" altLang="en-US" sz="1800" dirty="0">
                <a:ea typeface="微软雅黑" pitchFamily="34" charset="-122"/>
              </a:rPr>
              <a:t>，现在已经定位为全面支持</a:t>
            </a:r>
            <a:r>
              <a:rPr lang="en-US" altLang="zh-CN" sz="1800" dirty="0">
                <a:ea typeface="微软雅黑" pitchFamily="34" charset="-122"/>
              </a:rPr>
              <a:t>Blueprints</a:t>
            </a:r>
            <a:r>
              <a:rPr lang="zh-CN" altLang="en-US" sz="1800" dirty="0">
                <a:ea typeface="微软雅黑" pitchFamily="34" charset="-122"/>
              </a:rPr>
              <a:t>标准的图数据库。不过，其内部实现技术仍是面向</a:t>
            </a:r>
            <a:r>
              <a:rPr lang="en-US" altLang="zh-CN" sz="1800" dirty="0">
                <a:ea typeface="微软雅黑" pitchFamily="34" charset="-122"/>
              </a:rPr>
              <a:t>RDF</a:t>
            </a:r>
            <a:r>
              <a:rPr lang="zh-CN" altLang="en-US" sz="1800" dirty="0">
                <a:ea typeface="微软雅黑" pitchFamily="34" charset="-122"/>
              </a:rPr>
              <a:t>三元组和</a:t>
            </a:r>
            <a:r>
              <a:rPr lang="en-US" altLang="zh-CN" sz="1800" dirty="0">
                <a:ea typeface="微软雅黑" pitchFamily="34" charset="-122"/>
              </a:rPr>
              <a:t>SPARQL</a:t>
            </a:r>
            <a:r>
              <a:rPr lang="zh-CN" altLang="en-US" sz="1800" dirty="0">
                <a:ea typeface="微软雅黑" pitchFamily="34" charset="-122"/>
              </a:rPr>
              <a:t>的，因而可以理解为是“基于</a:t>
            </a:r>
            <a:r>
              <a:rPr lang="en-US" altLang="zh-CN" sz="1800" dirty="0">
                <a:ea typeface="微软雅黑" pitchFamily="34" charset="-122"/>
              </a:rPr>
              <a:t>RDF</a:t>
            </a:r>
            <a:r>
              <a:rPr lang="zh-CN" altLang="en-US" sz="1800" dirty="0">
                <a:ea typeface="微软雅黑" pitchFamily="34" charset="-122"/>
              </a:rPr>
              <a:t>三元组库的图数据库”</a:t>
            </a:r>
            <a:endParaRPr lang="zh-CN" altLang="en-US" sz="1800" dirty="0">
              <a:ea typeface="微软雅黑"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833" y="1043313"/>
            <a:ext cx="4507483" cy="32592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831562"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800" b="1" dirty="0" err="1">
                <a:solidFill>
                  <a:schemeClr val="tx1"/>
                </a:solidFill>
              </a:rPr>
              <a:t>Stardog</a:t>
            </a:r>
            <a:endParaRPr lang="en-US" altLang="zh-CN" sz="2800" b="1"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6" name="文本框 5"/>
          <p:cNvSpPr txBox="1"/>
          <p:nvPr/>
        </p:nvSpPr>
        <p:spPr>
          <a:xfrm>
            <a:off x="386885" y="786845"/>
            <a:ext cx="7714077" cy="879087"/>
          </a:xfrm>
          <a:prstGeom prst="rect">
            <a:avLst/>
          </a:prstGeom>
          <a:noFill/>
        </p:spPr>
        <p:txBody>
          <a:bodyPr wrap="square" rtlCol="0">
            <a:spAutoFit/>
          </a:bodyPr>
          <a:lstStyle/>
          <a:p>
            <a:pPr indent="457200" algn="just">
              <a:lnSpc>
                <a:spcPct val="150000"/>
              </a:lnSpc>
            </a:pPr>
            <a:r>
              <a:rPr lang="en-US" altLang="zh-CN" sz="1800" b="1" dirty="0" err="1">
                <a:solidFill>
                  <a:srgbClr val="FF0000"/>
                </a:solidFill>
                <a:ea typeface="微软雅黑" pitchFamily="34" charset="-122"/>
              </a:rPr>
              <a:t>Stardog</a:t>
            </a:r>
            <a:r>
              <a:rPr lang="zh-CN" altLang="en-US" sz="1800" b="1" dirty="0">
                <a:solidFill>
                  <a:srgbClr val="FF0000"/>
                </a:solidFill>
                <a:ea typeface="微软雅黑" pitchFamily="34" charset="-122"/>
              </a:rPr>
              <a:t>是一个企业级知识图谱平台，通过把数据转换成知识，使用知识图谱进行组织，对外提供查询、检索、分析服务。其主要特点为：</a:t>
            </a:r>
            <a:endParaRPr lang="zh-CN" altLang="en-US" sz="1800" b="1" dirty="0">
              <a:solidFill>
                <a:srgbClr val="FF0000"/>
              </a:solidFill>
              <a:ea typeface="微软雅黑" pitchFamily="34" charset="-122"/>
            </a:endParaRPr>
          </a:p>
        </p:txBody>
      </p:sp>
      <p:sp>
        <p:nvSpPr>
          <p:cNvPr id="10" name="Rectangle 3"/>
          <p:cNvSpPr txBox="1">
            <a14:cpLocks xmlns:a14="http://schemas.microsoft.com/office/drawing/2010/main" noChangeArrowheads="1"/>
          </p:cNvSpPr>
          <p:nvPr/>
        </p:nvSpPr>
        <p:spPr>
          <a:xfrm>
            <a:off x="741636" y="1665932"/>
            <a:ext cx="7287318" cy="2754223"/>
          </a:xfrm>
          <a:prstGeom prst="rect">
            <a:avLst/>
          </a:prstGeom>
        </p:spPr>
        <p:txBody>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marL="0" indent="300990" algn="just">
              <a:lnSpc>
                <a:spcPct val="150000"/>
              </a:lnSpc>
            </a:pPr>
            <a:r>
              <a:rPr lang="zh-CN" altLang="en-US" sz="1800" dirty="0">
                <a:ea typeface="微软雅黑" pitchFamily="34" charset="-122"/>
              </a:rPr>
              <a:t>把关系数据库映射成虚拟图；</a:t>
            </a:r>
            <a:endParaRPr lang="zh-CN" altLang="en-US" sz="1800" dirty="0">
              <a:ea typeface="微软雅黑" pitchFamily="34" charset="-122"/>
            </a:endParaRPr>
          </a:p>
          <a:p>
            <a:pPr marL="0" indent="300990" algn="just">
              <a:lnSpc>
                <a:spcPct val="150000"/>
              </a:lnSpc>
            </a:pPr>
            <a:r>
              <a:rPr lang="zh-CN" altLang="en-US" sz="1800" dirty="0">
                <a:ea typeface="微软雅黑" pitchFamily="34" charset="-122"/>
              </a:rPr>
              <a:t>支持</a:t>
            </a:r>
            <a:r>
              <a:rPr lang="en-US" altLang="zh-CN" sz="1800" dirty="0">
                <a:ea typeface="微软雅黑" pitchFamily="34" charset="-122"/>
              </a:rPr>
              <a:t>RDF</a:t>
            </a:r>
            <a:r>
              <a:rPr lang="zh-CN" altLang="en-US" sz="1800" dirty="0">
                <a:ea typeface="微软雅黑" pitchFamily="34" charset="-122"/>
              </a:rPr>
              <a:t>图数据模型、</a:t>
            </a:r>
            <a:r>
              <a:rPr lang="en-US" altLang="zh-CN" sz="1800" dirty="0">
                <a:ea typeface="微软雅黑" pitchFamily="34" charset="-122"/>
              </a:rPr>
              <a:t>SPARQL</a:t>
            </a:r>
            <a:r>
              <a:rPr lang="zh-CN" altLang="en-US" sz="1800" dirty="0">
                <a:ea typeface="微软雅黑" pitchFamily="34" charset="-122"/>
              </a:rPr>
              <a:t>查询语言、属性图模型、</a:t>
            </a:r>
            <a:r>
              <a:rPr lang="en-US" altLang="zh-CN" sz="1800" dirty="0">
                <a:ea typeface="微软雅黑" pitchFamily="34" charset="-122"/>
              </a:rPr>
              <a:t>Gremlin</a:t>
            </a:r>
            <a:r>
              <a:rPr lang="zh-CN" altLang="en-US" sz="1800" dirty="0">
                <a:ea typeface="微软雅黑" pitchFamily="34" charset="-122"/>
              </a:rPr>
              <a:t>图遍历语言、</a:t>
            </a:r>
            <a:r>
              <a:rPr lang="en-US" altLang="zh-CN" sz="1800" dirty="0" err="1">
                <a:ea typeface="微软雅黑" pitchFamily="34" charset="-122"/>
              </a:rPr>
              <a:t>OWL2</a:t>
            </a:r>
            <a:r>
              <a:rPr lang="zh-CN" altLang="en-US" sz="1800" dirty="0">
                <a:ea typeface="微软雅黑" pitchFamily="34" charset="-122"/>
              </a:rPr>
              <a:t>标准、用户自定义的推理与数据分析规则、虚拟图、地理空间查询以及多种编程语言与网络接口支持；</a:t>
            </a:r>
            <a:endParaRPr lang="zh-CN" altLang="en-US" sz="1800" dirty="0">
              <a:ea typeface="微软雅黑" pitchFamily="34" charset="-122"/>
            </a:endParaRPr>
          </a:p>
          <a:p>
            <a:pPr marL="0" indent="300990" algn="just">
              <a:lnSpc>
                <a:spcPct val="150000"/>
              </a:lnSpc>
            </a:pPr>
            <a:r>
              <a:rPr lang="zh-CN" altLang="en-US" sz="1800" dirty="0">
                <a:ea typeface="微软雅黑" pitchFamily="34" charset="-122"/>
              </a:rPr>
              <a:t>具备全文搜索、</a:t>
            </a:r>
            <a:r>
              <a:rPr lang="en-US" altLang="zh-CN" sz="1800" dirty="0" err="1">
                <a:ea typeface="微软雅黑" pitchFamily="34" charset="-122"/>
              </a:rPr>
              <a:t>GraphQL</a:t>
            </a:r>
            <a:r>
              <a:rPr lang="zh-CN" altLang="en-US" sz="1800" dirty="0">
                <a:ea typeface="微软雅黑" pitchFamily="34" charset="-122"/>
              </a:rPr>
              <a:t>查询、路径查询、融合机器学习任务等功能，能够支持多种不同编程语言和</a:t>
            </a:r>
            <a:r>
              <a:rPr lang="en-US" altLang="zh-CN" sz="1800" dirty="0">
                <a:ea typeface="微软雅黑" pitchFamily="34" charset="-122"/>
              </a:rPr>
              <a:t>web</a:t>
            </a:r>
            <a:r>
              <a:rPr lang="zh-CN" altLang="en-US" sz="1800" dirty="0">
                <a:ea typeface="微软雅黑" pitchFamily="34" charset="-122"/>
              </a:rPr>
              <a:t>访问接口；</a:t>
            </a:r>
            <a:endParaRPr lang="en-US" altLang="zh-CN" sz="1800" dirty="0">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2" name="图片 1"/>
          <p:cNvPicPr>
            <a:picLocks noChangeAspect="1"/>
          </p:cNvPicPr>
          <p:nvPr/>
        </p:nvPicPr>
        <p:blipFill>
          <a:blip r:embed="rId2"/>
          <a:stretch>
            <a:fillRect/>
          </a:stretch>
        </p:blipFill>
        <p:spPr>
          <a:xfrm>
            <a:off x="1548234" y="1079996"/>
            <a:ext cx="5425910" cy="3670110"/>
          </a:xfrm>
          <a:prstGeom prst="rect">
            <a:avLst/>
          </a:prstGeom>
        </p:spPr>
      </p:pic>
      <p:sp>
        <p:nvSpPr>
          <p:cNvPr id="4" name="文本框 3"/>
          <p:cNvSpPr txBox="1"/>
          <p:nvPr/>
        </p:nvSpPr>
        <p:spPr>
          <a:xfrm>
            <a:off x="297809" y="268868"/>
            <a:ext cx="3482673" cy="523220"/>
          </a:xfrm>
          <a:prstGeom prst="rect">
            <a:avLst/>
          </a:prstGeom>
          <a:noFill/>
        </p:spPr>
        <p:txBody>
          <a:bodyPr wrap="square" rtlCol="0">
            <a:spAutoFit/>
          </a:bodyPr>
          <a:lstStyle/>
          <a:p>
            <a:r>
              <a:rPr lang="en-US" altLang="zh-CN" sz="2800" b="1" spc="300" dirty="0">
                <a:latin typeface="微软雅黑" pitchFamily="34" charset="-122"/>
                <a:ea typeface="微软雅黑" pitchFamily="34" charset="-122"/>
                <a:cs typeface="Arial" charset="0"/>
              </a:rPr>
              <a:t>RDF</a:t>
            </a:r>
            <a:r>
              <a:rPr lang="zh-CN" altLang="en-US" sz="2800" b="1" spc="300" dirty="0">
                <a:latin typeface="微软雅黑" pitchFamily="34" charset="-122"/>
                <a:ea typeface="微软雅黑" pitchFamily="34" charset="-122"/>
                <a:cs typeface="Arial" charset="0"/>
              </a:rPr>
              <a:t>三元组数据库</a:t>
            </a:r>
            <a:endParaRPr lang="zh-CN" altLang="en-US" sz="2800" b="1" spc="300" dirty="0">
              <a:latin typeface="微软雅黑" pitchFamily="34" charset="-122"/>
              <a:ea typeface="微软雅黑" pitchFamily="34" charset="-122"/>
              <a:cs typeface="Arial"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6346" y="1907346"/>
            <a:ext cx="3904759" cy="1360712"/>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3600" dirty="0">
                <a:solidFill>
                  <a:schemeClr val="tx1"/>
                </a:solidFill>
              </a:rPr>
              <a:t>04.</a:t>
            </a:r>
            <a:r>
              <a:rPr lang="zh-CN" altLang="en-US" sz="3600" dirty="0">
                <a:solidFill>
                  <a:schemeClr val="tx1"/>
                </a:solidFill>
              </a:rPr>
              <a:t>原生图数据库</a:t>
            </a:r>
            <a:endParaRPr lang="en-US" altLang="zh-CN" sz="3600" dirty="0">
              <a:solidFill>
                <a:schemeClr val="tx1"/>
              </a:solidFill>
            </a:endParaRPr>
          </a:p>
          <a:p>
            <a:pPr algn="l"/>
            <a:endParaRPr lang="en-US" altLang="zh-CN" sz="2400" dirty="0">
              <a:solidFill>
                <a:schemeClr val="tx1"/>
              </a:solidFill>
            </a:endParaRPr>
          </a:p>
          <a:p>
            <a:r>
              <a:rPr lang="zh-CN" altLang="en-US" sz="2400" dirty="0">
                <a:solidFill>
                  <a:schemeClr val="tx1"/>
                </a:solidFill>
              </a:rPr>
              <a:t>汇报人：吴淑萍</a:t>
            </a:r>
            <a:endParaRPr lang="en-US" altLang="zh-CN" sz="2400" dirty="0">
              <a:solidFill>
                <a:schemeClr val="tx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3428666"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最流行的图数据库 </a:t>
            </a:r>
            <a:r>
              <a:rPr lang="en-US" altLang="zh-CN" sz="2000" dirty="0">
                <a:solidFill>
                  <a:schemeClr val="tx1"/>
                </a:solidFill>
                <a:latin typeface="Times New Roman"/>
                <a:ea typeface="Times New Roman"/>
                <a:cs typeface="Times New Roman"/>
              </a:rPr>
              <a:t>Neo4j</a:t>
            </a:r>
            <a:endParaRPr lang="en-US" altLang="zh-CN" sz="2000" dirty="0">
              <a:solidFill>
                <a:schemeClr val="tx1"/>
              </a:solidFill>
              <a:latin typeface="Times New Roman"/>
              <a:ea typeface="Times New Roman"/>
              <a:cs typeface="Times New Roman"/>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368722" y="719956"/>
            <a:ext cx="4024982" cy="3539430"/>
          </a:xfrm>
          <a:prstGeom prst="rect">
            <a:avLst/>
          </a:prstGeom>
          <a:noFill/>
        </p:spPr>
        <p:txBody>
          <a:bodyPr wrap="square" rtlCol="0">
            <a:spAutoFit/>
          </a:bodyPr>
          <a:lstStyle/>
          <a:p>
            <a:pPr indent="457200"/>
            <a:r>
              <a:rPr lang="zh-CN" altLang="en-US" dirty="0">
                <a:latin typeface="+mn-ea"/>
              </a:rPr>
              <a:t>原生</a:t>
            </a:r>
            <a:r>
              <a:rPr lang="en-US" altLang="zh-CN" dirty="0">
                <a:latin typeface="+mn-ea"/>
              </a:rPr>
              <a:t>(</a:t>
            </a:r>
            <a:r>
              <a:rPr lang="en-US" altLang="zh-CN" dirty="0">
                <a:latin typeface="Times New Roman"/>
                <a:ea typeface="Times New Roman"/>
                <a:cs typeface="Times New Roman"/>
              </a:rPr>
              <a:t>Native</a:t>
            </a:r>
            <a:r>
              <a:rPr lang="en-US" altLang="zh-CN" dirty="0">
                <a:latin typeface="+mn-ea"/>
              </a:rPr>
              <a:t>)</a:t>
            </a:r>
            <a:r>
              <a:rPr lang="zh-CN" altLang="en-US" dirty="0">
                <a:latin typeface="+mn-ea"/>
              </a:rPr>
              <a:t>图数据库指的是以</a:t>
            </a:r>
            <a:r>
              <a:rPr lang="zh-CN" altLang="en-US" b="1" dirty="0">
                <a:latin typeface="+mn-ea"/>
              </a:rPr>
              <a:t>图</a:t>
            </a:r>
            <a:r>
              <a:rPr lang="zh-CN" altLang="en-US" dirty="0">
                <a:latin typeface="+mn-ea"/>
              </a:rPr>
              <a:t>的方式存储、处理、查询和展现数据。原生图数据库在关系遍历和路径搜索类查询应用中有着最佳的性能。</a:t>
            </a:r>
            <a:endParaRPr lang="en-US" altLang="zh-CN" dirty="0">
              <a:latin typeface="+mn-ea"/>
            </a:endParaRPr>
          </a:p>
          <a:p>
            <a:pPr indent="457200"/>
            <a:r>
              <a:rPr lang="zh-CN" altLang="en-US" dirty="0">
                <a:latin typeface="+mn-ea"/>
              </a:rPr>
              <a:t>在</a:t>
            </a:r>
            <a:r>
              <a:rPr lang="en-US" altLang="zh-CN" dirty="0">
                <a:latin typeface="Times New Roman"/>
                <a:ea typeface="Times New Roman"/>
                <a:cs typeface="Times New Roman"/>
              </a:rPr>
              <a:t>Neo4j</a:t>
            </a:r>
            <a:r>
              <a:rPr lang="zh-CN" altLang="en-US" dirty="0">
                <a:latin typeface="+mn-ea"/>
              </a:rPr>
              <a:t>中，数据对象</a:t>
            </a:r>
            <a:r>
              <a:rPr lang="en-US" altLang="zh-CN" dirty="0">
                <a:latin typeface="+mn-ea"/>
              </a:rPr>
              <a:t>/</a:t>
            </a:r>
            <a:r>
              <a:rPr lang="zh-CN" altLang="en-US" dirty="0">
                <a:latin typeface="+mn-ea"/>
              </a:rPr>
              <a:t>实体被保存为节点，它们之间的关系则以链接地址的形式也保存在物理存储中。因此，在遍历关系时，原生的</a:t>
            </a:r>
            <a:r>
              <a:rPr lang="en-US" altLang="zh-CN" dirty="0">
                <a:latin typeface="Times New Roman"/>
                <a:ea typeface="Times New Roman"/>
                <a:cs typeface="Times New Roman"/>
              </a:rPr>
              <a:t>Neo4j</a:t>
            </a:r>
            <a:r>
              <a:rPr lang="zh-CN" altLang="en-US" dirty="0">
                <a:latin typeface="+mn-ea"/>
              </a:rPr>
              <a:t>图数据库中只要找到起始节点、读取节点的邻接边就可以访问该节点的邻居；而无需像关系数据库那样需要执行昂贵的连接</a:t>
            </a:r>
            <a:r>
              <a:rPr lang="en-US" altLang="zh-CN" dirty="0">
                <a:latin typeface="Times New Roman"/>
                <a:ea typeface="Times New Roman"/>
                <a:cs typeface="Times New Roman"/>
              </a:rPr>
              <a:t>JOIN</a:t>
            </a:r>
            <a:r>
              <a:rPr lang="zh-CN" altLang="en-US" dirty="0">
                <a:latin typeface="+mn-ea"/>
              </a:rPr>
              <a:t>操作，系统开销大大减少、执行效率极大提升。这一实现技术被称作“无需索引的邻接关系遍历”</a:t>
            </a:r>
            <a:r>
              <a:rPr lang="en-US" altLang="zh-CN" dirty="0">
                <a:latin typeface="+mn-ea"/>
              </a:rPr>
              <a:t>(</a:t>
            </a:r>
            <a:r>
              <a:rPr lang="en-US" altLang="zh-CN" dirty="0">
                <a:latin typeface="Times New Roman"/>
                <a:ea typeface="Times New Roman"/>
                <a:cs typeface="Times New Roman"/>
              </a:rPr>
              <a:t>Index Free Adjacency</a:t>
            </a:r>
            <a:r>
              <a:rPr lang="en-US" altLang="zh-CN" dirty="0">
                <a:latin typeface="+mn-ea"/>
              </a:rPr>
              <a:t>)</a:t>
            </a:r>
            <a:r>
              <a:rPr lang="zh-CN" altLang="en-US" dirty="0">
                <a:latin typeface="+mn-ea"/>
              </a:rPr>
              <a:t>。</a:t>
            </a:r>
            <a:endParaRPr kumimoji="1" lang="en-US" altLang="zh-CN" dirty="0">
              <a:latin typeface="+mn-ea"/>
            </a:endParaRPr>
          </a:p>
        </p:txBody>
      </p:sp>
      <p:pic>
        <p:nvPicPr>
          <p:cNvPr id="3" name="图片 2"/>
          <p:cNvPicPr>
            <a:picLocks noChangeAspect="1"/>
          </p:cNvPicPr>
          <p:nvPr/>
        </p:nvPicPr>
        <p:blipFill>
          <a:blip r:embed="rId2"/>
          <a:stretch>
            <a:fillRect/>
          </a:stretch>
        </p:blipFill>
        <p:spPr>
          <a:xfrm>
            <a:off x="4393704" y="1166535"/>
            <a:ext cx="4276648" cy="28924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2508543"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 </a:t>
            </a:r>
            <a:r>
              <a:rPr lang="en-US" altLang="zh-CN" sz="2000" dirty="0">
                <a:solidFill>
                  <a:schemeClr val="tx1"/>
                </a:solidFill>
              </a:rPr>
              <a:t>Neo4j-</a:t>
            </a:r>
            <a:r>
              <a:rPr lang="zh-CN" altLang="en-US" sz="2000" dirty="0">
                <a:solidFill>
                  <a:schemeClr val="tx1"/>
                </a:solidFill>
              </a:rPr>
              <a:t>数据结构</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6" name="object 3"/>
          <p:cNvSpPr txBox="1"/>
          <p:nvPr/>
        </p:nvSpPr>
        <p:spPr>
          <a:xfrm>
            <a:off x="280705" y="1584052"/>
            <a:ext cx="4657661" cy="1947328"/>
          </a:xfrm>
          <a:prstGeom prst="rect">
            <a:avLst/>
          </a:prstGeom>
        </p:spPr>
        <p:txBody>
          <a:bodyPr vert="horz" wrap="square" lIns="0" tIns="10795" rIns="0" bIns="0" rtlCol="0">
            <a:spAutoFit/>
          </a:bodyPr>
          <a:lstStyle/>
          <a:p>
            <a:pPr marL="481965" marR="10160" indent="-469900" algn="just" defTabSz="-635">
              <a:lnSpc>
                <a:spcPct val="150000"/>
              </a:lnSpc>
              <a:spcBef>
                <a:spcPts val="85"/>
              </a:spcBef>
              <a:buClr>
                <a:srgbClr val="CC0000"/>
              </a:buClr>
              <a:buFont typeface="Wingdings" charset="2"/>
              <a:buChar char=""/>
              <a:tabLst>
                <a:tab pos="482600" algn="l"/>
              </a:tabLst>
            </a:pPr>
            <a:r>
              <a:rPr spc="-10" dirty="0">
                <a:latin typeface="+mn-ea"/>
                <a:cs typeface="SimSun"/>
              </a:rPr>
              <a:t>在一个图中包含两种基本的</a:t>
            </a:r>
            <a:r>
              <a:rPr spc="-5" dirty="0">
                <a:latin typeface="+mn-ea"/>
                <a:cs typeface="SimSun"/>
              </a:rPr>
              <a:t>数据类型：</a:t>
            </a:r>
            <a:r>
              <a:rPr spc="-5" dirty="0">
                <a:latin typeface="+mn-ea"/>
                <a:cs typeface="Times New Roman"/>
              </a:rPr>
              <a:t>Nodes (</a:t>
            </a:r>
            <a:r>
              <a:rPr spc="-5" dirty="0">
                <a:latin typeface="+mn-ea"/>
                <a:cs typeface="SimSun"/>
              </a:rPr>
              <a:t>节点</a:t>
            </a:r>
            <a:r>
              <a:rPr spc="-5" dirty="0">
                <a:latin typeface="+mn-ea"/>
                <a:cs typeface="Times New Roman"/>
              </a:rPr>
              <a:t>) </a:t>
            </a:r>
            <a:r>
              <a:rPr spc="-5" dirty="0">
                <a:latin typeface="+mn-ea"/>
                <a:cs typeface="SimSun"/>
              </a:rPr>
              <a:t>和 </a:t>
            </a:r>
            <a:r>
              <a:rPr spc="-5" dirty="0">
                <a:latin typeface="+mn-ea"/>
                <a:cs typeface="Times New Roman"/>
              </a:rPr>
              <a:t>Relationships</a:t>
            </a:r>
            <a:r>
              <a:rPr spc="-20" dirty="0">
                <a:latin typeface="+mn-ea"/>
                <a:cs typeface="Times New Roman"/>
              </a:rPr>
              <a:t> </a:t>
            </a:r>
            <a:r>
              <a:rPr spc="-5" dirty="0">
                <a:latin typeface="+mn-ea"/>
                <a:cs typeface="Times New Roman"/>
              </a:rPr>
              <a:t>(</a:t>
            </a:r>
            <a:r>
              <a:rPr spc="-5" dirty="0">
                <a:latin typeface="+mn-ea"/>
                <a:cs typeface="SimSun"/>
              </a:rPr>
              <a:t>关系</a:t>
            </a:r>
            <a:r>
              <a:rPr spc="-5" dirty="0">
                <a:latin typeface="+mn-ea"/>
                <a:cs typeface="Times New Roman"/>
              </a:rPr>
              <a:t>)</a:t>
            </a:r>
            <a:r>
              <a:rPr spc="-5" dirty="0">
                <a:latin typeface="+mn-ea"/>
                <a:cs typeface="SimSun"/>
              </a:rPr>
              <a:t>。</a:t>
            </a:r>
            <a:endParaRPr dirty="0">
              <a:latin typeface="+mn-ea"/>
              <a:cs typeface="SimSun"/>
            </a:endParaRPr>
          </a:p>
          <a:p>
            <a:pPr marL="481965" marR="5080" indent="-469900" defTabSz="-635">
              <a:lnSpc>
                <a:spcPct val="150000"/>
              </a:lnSpc>
              <a:spcBef>
                <a:spcPts val="670"/>
              </a:spcBef>
              <a:buClr>
                <a:srgbClr val="CC0000"/>
              </a:buClr>
              <a:buFont typeface="Wingdings" charset="2"/>
              <a:buChar char=""/>
              <a:tabLst>
                <a:tab pos="481965" algn="l"/>
                <a:tab pos="482600" algn="l"/>
              </a:tabLst>
            </a:pPr>
            <a:r>
              <a:rPr spc="-5" dirty="0">
                <a:latin typeface="+mn-ea"/>
                <a:cs typeface="Times New Roman"/>
              </a:rPr>
              <a:t>Nodes </a:t>
            </a:r>
            <a:r>
              <a:rPr spc="-5" dirty="0">
                <a:latin typeface="+mn-ea"/>
                <a:cs typeface="SimSun"/>
              </a:rPr>
              <a:t>和</a:t>
            </a:r>
            <a:r>
              <a:rPr spc="-695" dirty="0">
                <a:latin typeface="+mn-ea"/>
                <a:cs typeface="SimSun"/>
              </a:rPr>
              <a:t> </a:t>
            </a:r>
            <a:r>
              <a:rPr spc="-5" dirty="0">
                <a:latin typeface="+mn-ea"/>
                <a:cs typeface="Times New Roman"/>
              </a:rPr>
              <a:t>R</a:t>
            </a:r>
            <a:r>
              <a:rPr spc="-20" dirty="0">
                <a:latin typeface="+mn-ea"/>
                <a:cs typeface="Times New Roman"/>
              </a:rPr>
              <a:t>e</a:t>
            </a:r>
            <a:r>
              <a:rPr spc="-5" dirty="0">
                <a:latin typeface="+mn-ea"/>
                <a:cs typeface="Times New Roman"/>
              </a:rPr>
              <a:t>latio</a:t>
            </a:r>
            <a:r>
              <a:rPr dirty="0">
                <a:latin typeface="+mn-ea"/>
                <a:cs typeface="Times New Roman"/>
              </a:rPr>
              <a:t>n</a:t>
            </a:r>
            <a:r>
              <a:rPr spc="-5" dirty="0">
                <a:latin typeface="+mn-ea"/>
                <a:cs typeface="Times New Roman"/>
              </a:rPr>
              <a:t>sh</a:t>
            </a:r>
            <a:r>
              <a:rPr dirty="0">
                <a:latin typeface="+mn-ea"/>
                <a:cs typeface="Times New Roman"/>
              </a:rPr>
              <a:t>i</a:t>
            </a:r>
            <a:r>
              <a:rPr spc="-5" dirty="0">
                <a:latin typeface="+mn-ea"/>
                <a:cs typeface="Times New Roman"/>
              </a:rPr>
              <a:t>ps</a:t>
            </a:r>
            <a:r>
              <a:rPr spc="-25" dirty="0">
                <a:latin typeface="+mn-ea"/>
                <a:cs typeface="Times New Roman"/>
              </a:rPr>
              <a:t> </a:t>
            </a:r>
            <a:r>
              <a:rPr spc="-10" dirty="0">
                <a:latin typeface="+mn-ea"/>
                <a:cs typeface="SimSun"/>
              </a:rPr>
              <a:t>包含  </a:t>
            </a:r>
            <a:r>
              <a:rPr spc="-5" dirty="0">
                <a:latin typeface="+mn-ea"/>
                <a:cs typeface="Times New Roman"/>
              </a:rPr>
              <a:t>key/value</a:t>
            </a:r>
            <a:r>
              <a:rPr spc="-5" dirty="0">
                <a:latin typeface="+mn-ea"/>
                <a:cs typeface="SimSun"/>
              </a:rPr>
              <a:t>形式的属性。 </a:t>
            </a:r>
            <a:r>
              <a:rPr spc="-5" dirty="0">
                <a:latin typeface="+mn-ea"/>
                <a:cs typeface="Times New Roman"/>
              </a:rPr>
              <a:t>Nodes</a:t>
            </a:r>
            <a:r>
              <a:rPr spc="-5" dirty="0">
                <a:latin typeface="+mn-ea"/>
                <a:cs typeface="SimSun"/>
              </a:rPr>
              <a:t>通过</a:t>
            </a:r>
            <a:r>
              <a:rPr spc="-5" dirty="0">
                <a:latin typeface="+mn-ea"/>
                <a:cs typeface="Times New Roman"/>
              </a:rPr>
              <a:t>Relationships</a:t>
            </a:r>
            <a:r>
              <a:rPr spc="-5" dirty="0">
                <a:latin typeface="+mn-ea"/>
                <a:cs typeface="SimSun"/>
              </a:rPr>
              <a:t>所</a:t>
            </a:r>
            <a:r>
              <a:rPr lang="zh-CN" altLang="en-US" spc="-5" dirty="0">
                <a:latin typeface="+mn-ea"/>
                <a:cs typeface="SimSun"/>
              </a:rPr>
              <a:t>定</a:t>
            </a:r>
            <a:r>
              <a:rPr spc="-10" dirty="0">
                <a:latin typeface="+mn-ea"/>
                <a:cs typeface="SimSun"/>
              </a:rPr>
              <a:t>义的关系相连起来，形成关</a:t>
            </a:r>
            <a:r>
              <a:rPr spc="-5" dirty="0">
                <a:latin typeface="+mn-ea"/>
                <a:cs typeface="SimSun"/>
              </a:rPr>
              <a:t>系型网络结构。</a:t>
            </a:r>
            <a:endParaRPr dirty="0">
              <a:latin typeface="+mn-ea"/>
              <a:cs typeface="SimSun"/>
            </a:endParaRPr>
          </a:p>
        </p:txBody>
      </p:sp>
      <p:pic>
        <p:nvPicPr>
          <p:cNvPr id="10" name="object 4"/>
          <p:cNvPicPr/>
          <p:nvPr/>
        </p:nvPicPr>
        <p:blipFill>
          <a:blip r:embed="rId2" cstate="print"/>
          <a:stretch>
            <a:fillRect/>
          </a:stretch>
        </p:blipFill>
        <p:spPr>
          <a:xfrm>
            <a:off x="5292650" y="792088"/>
            <a:ext cx="3031684" cy="39445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804825"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Neo4j-</a:t>
            </a:r>
            <a:r>
              <a:rPr lang="zh-CN" altLang="en-US" sz="2000" dirty="0">
                <a:solidFill>
                  <a:schemeClr val="tx1"/>
                </a:solidFill>
              </a:rPr>
              <a:t>优点</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2" name="图片 1"/>
          <p:cNvPicPr>
            <a:picLocks noChangeAspect="1"/>
          </p:cNvPicPr>
          <p:nvPr/>
        </p:nvPicPr>
        <p:blipFill>
          <a:blip r:embed="rId2"/>
          <a:stretch>
            <a:fillRect/>
          </a:stretch>
        </p:blipFill>
        <p:spPr>
          <a:xfrm>
            <a:off x="1116186" y="935980"/>
            <a:ext cx="6525220" cy="37855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3072800"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Neo4j-</a:t>
            </a:r>
            <a:r>
              <a:rPr lang="zh-CN" altLang="en-US" sz="2000" dirty="0">
                <a:solidFill>
                  <a:schemeClr val="tx1"/>
                </a:solidFill>
              </a:rPr>
              <a:t>官方</a:t>
            </a:r>
            <a:r>
              <a:rPr lang="en-US" altLang="zh-CN" sz="2000" dirty="0">
                <a:solidFill>
                  <a:schemeClr val="tx1"/>
                </a:solidFill>
              </a:rPr>
              <a:t>WEB</a:t>
            </a:r>
            <a:r>
              <a:rPr lang="zh-CN" altLang="en-US" sz="2000" dirty="0">
                <a:solidFill>
                  <a:schemeClr val="tx1"/>
                </a:solidFill>
              </a:rPr>
              <a:t>前端</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11" name="object 4"/>
          <p:cNvPicPr/>
          <p:nvPr/>
        </p:nvPicPr>
        <p:blipFill>
          <a:blip r:embed="rId2" cstate="print"/>
          <a:stretch>
            <a:fillRect/>
          </a:stretch>
        </p:blipFill>
        <p:spPr>
          <a:xfrm>
            <a:off x="368720" y="1440036"/>
            <a:ext cx="5040560" cy="3448817"/>
          </a:xfrm>
          <a:prstGeom prst="rect">
            <a:avLst/>
          </a:prstGeom>
        </p:spPr>
      </p:pic>
      <p:sp>
        <p:nvSpPr>
          <p:cNvPr id="12" name="object 3"/>
          <p:cNvSpPr txBox="1"/>
          <p:nvPr/>
        </p:nvSpPr>
        <p:spPr>
          <a:xfrm>
            <a:off x="368720" y="888934"/>
            <a:ext cx="2783840" cy="518091"/>
          </a:xfrm>
          <a:prstGeom prst="rect">
            <a:avLst/>
          </a:prstGeom>
        </p:spPr>
        <p:txBody>
          <a:bodyPr vert="horz" wrap="square" lIns="0" tIns="12700" rIns="0" bIns="0" rtlCol="0">
            <a:spAutoFit/>
          </a:bodyPr>
          <a:lstStyle/>
          <a:p>
            <a:pPr marL="12700">
              <a:lnSpc>
                <a:spcPct val="100000"/>
              </a:lnSpc>
              <a:spcBef>
                <a:spcPts val="100"/>
              </a:spcBef>
            </a:pPr>
            <a:r>
              <a:rPr dirty="0">
                <a:latin typeface="+mn-ea"/>
                <a:cs typeface="SimSun"/>
              </a:rPr>
              <a:t>用浏览器打开</a:t>
            </a:r>
            <a:endParaRPr dirty="0">
              <a:latin typeface="+mn-ea"/>
              <a:cs typeface="SimSun"/>
            </a:endParaRPr>
          </a:p>
          <a:p>
            <a:pPr marL="12700">
              <a:lnSpc>
                <a:spcPct val="100000"/>
              </a:lnSpc>
              <a:spcBef>
                <a:spcPts val="60"/>
              </a:spcBef>
            </a:pPr>
            <a:r>
              <a:rPr dirty="0">
                <a:latin typeface="+mn-ea"/>
                <a:cs typeface="Times New Roman"/>
              </a:rPr>
              <a:t>ht</a:t>
            </a:r>
            <a:r>
              <a:rPr spc="5" dirty="0">
                <a:latin typeface="+mn-ea"/>
                <a:cs typeface="Times New Roman"/>
              </a:rPr>
              <a:t>t</a:t>
            </a:r>
            <a:r>
              <a:rPr dirty="0">
                <a:latin typeface="+mn-ea"/>
                <a:cs typeface="Times New Roman"/>
              </a:rPr>
              <a:t>p:</a:t>
            </a:r>
            <a:r>
              <a:rPr spc="5" dirty="0">
                <a:latin typeface="+mn-ea"/>
                <a:cs typeface="Times New Roman"/>
              </a:rPr>
              <a:t>/</a:t>
            </a:r>
            <a:r>
              <a:rPr dirty="0">
                <a:latin typeface="+mn-ea"/>
                <a:cs typeface="Times New Roman"/>
              </a:rPr>
              <a:t>/</a:t>
            </a:r>
            <a:r>
              <a:rPr spc="5" dirty="0">
                <a:latin typeface="+mn-ea"/>
                <a:cs typeface="Times New Roman"/>
              </a:rPr>
              <a:t>l</a:t>
            </a:r>
            <a:r>
              <a:rPr dirty="0">
                <a:latin typeface="+mn-ea"/>
                <a:cs typeface="Times New Roman"/>
              </a:rPr>
              <a:t>oc</a:t>
            </a:r>
            <a:r>
              <a:rPr spc="5" dirty="0">
                <a:latin typeface="+mn-ea"/>
                <a:cs typeface="Times New Roman"/>
              </a:rPr>
              <a:t>a</a:t>
            </a:r>
            <a:r>
              <a:rPr dirty="0">
                <a:latin typeface="+mn-ea"/>
                <a:cs typeface="Times New Roman"/>
              </a:rPr>
              <a:t>lhost</a:t>
            </a:r>
            <a:r>
              <a:rPr spc="5" dirty="0">
                <a:latin typeface="+mn-ea"/>
                <a:cs typeface="Times New Roman"/>
              </a:rPr>
              <a:t>:</a:t>
            </a:r>
            <a:r>
              <a:rPr dirty="0">
                <a:latin typeface="+mn-ea"/>
                <a:cs typeface="Times New Roman"/>
              </a:rPr>
              <a:t>7474</a:t>
            </a:r>
            <a:r>
              <a:rPr spc="-10" dirty="0">
                <a:latin typeface="+mn-ea"/>
                <a:cs typeface="Times New Roman"/>
              </a:rPr>
              <a:t>/</a:t>
            </a:r>
            <a:r>
              <a:rPr spc="-5" dirty="0">
                <a:latin typeface="+mn-ea"/>
                <a:cs typeface="Times New Roman"/>
              </a:rPr>
              <a:t>brow</a:t>
            </a:r>
            <a:r>
              <a:rPr spc="-15" dirty="0">
                <a:latin typeface="+mn-ea"/>
                <a:cs typeface="Times New Roman"/>
              </a:rPr>
              <a:t>s</a:t>
            </a:r>
            <a:r>
              <a:rPr dirty="0">
                <a:latin typeface="+mn-ea"/>
                <a:cs typeface="Times New Roman"/>
              </a:rPr>
              <a:t>er/</a:t>
            </a:r>
            <a:endParaRPr dirty="0">
              <a:latin typeface="+mn-ea"/>
              <a:cs typeface="Times New Roman"/>
            </a:endParaRPr>
          </a:p>
        </p:txBody>
      </p:sp>
      <p:sp>
        <p:nvSpPr>
          <p:cNvPr id="13" name="object 5"/>
          <p:cNvSpPr txBox="1"/>
          <p:nvPr/>
        </p:nvSpPr>
        <p:spPr>
          <a:xfrm>
            <a:off x="5551661" y="719956"/>
            <a:ext cx="2765325" cy="3816424"/>
          </a:xfrm>
          <a:prstGeom prst="rect">
            <a:avLst/>
          </a:prstGeom>
        </p:spPr>
        <p:txBody>
          <a:bodyPr vert="horz" wrap="square" lIns="0" tIns="12700" rIns="0" bIns="0" rtlCol="0">
            <a:spAutoFit/>
          </a:bodyPr>
          <a:lstStyle>
            <a:lvl1pPr marL="300990" indent="-300990" algn="l" defTabSz="802005" rtl="0" eaLnBrk="1" latinLnBrk="0" hangingPunct="1">
              <a:spcBef>
                <a:spcPct val="20000"/>
              </a:spcBef>
              <a:buFont typeface="Arial"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charset="0"/>
              <a:buChar char="•"/>
              <a:defRPr sz="1800" kern="1200">
                <a:solidFill>
                  <a:schemeClr val="tx1"/>
                </a:solidFill>
                <a:latin typeface="+mn-lt"/>
                <a:ea typeface="+mn-ea"/>
                <a:cs typeface="+mn-cs"/>
              </a:defRPr>
            </a:lvl9pPr>
          </a:lstStyle>
          <a:p>
            <a:pPr marL="12700">
              <a:spcBef>
                <a:spcPts val="100"/>
              </a:spcBef>
            </a:pPr>
            <a:r>
              <a:rPr lang="en-US" altLang="zh-CN" sz="1600" spc="-5" dirty="0">
                <a:latin typeface="+mn-ea"/>
              </a:rPr>
              <a:t>Host</a:t>
            </a:r>
            <a:r>
              <a:rPr lang="zh-CN" altLang="en-US" sz="1600" dirty="0">
                <a:latin typeface="+mn-ea"/>
                <a:cs typeface="SimSun"/>
              </a:rPr>
              <a:t>地址：</a:t>
            </a:r>
            <a:endParaRPr lang="zh-CN" altLang="en-US" sz="1600" dirty="0">
              <a:latin typeface="+mn-ea"/>
              <a:cs typeface="SimSun"/>
            </a:endParaRPr>
          </a:p>
          <a:p>
            <a:pPr marL="12700"/>
            <a:r>
              <a:rPr lang="zh-CN" altLang="en-US" sz="1600" spc="-5" dirty="0">
                <a:latin typeface="+mn-ea"/>
                <a:cs typeface="SimSun"/>
              </a:rPr>
              <a:t>即</a:t>
            </a:r>
            <a:r>
              <a:rPr lang="en-US" altLang="zh-CN" sz="1600" dirty="0">
                <a:latin typeface="+mn-ea"/>
              </a:rPr>
              <a:t>bolt</a:t>
            </a:r>
            <a:r>
              <a:rPr lang="zh-CN" altLang="en-US" sz="1600" spc="-5" dirty="0">
                <a:latin typeface="+mn-ea"/>
                <a:cs typeface="SimSun"/>
              </a:rPr>
              <a:t>地址，指定数据</a:t>
            </a:r>
            <a:endParaRPr lang="zh-CN" altLang="en-US" sz="1600" spc="-5" dirty="0">
              <a:latin typeface="+mn-ea"/>
              <a:cs typeface="SimSun"/>
            </a:endParaRPr>
          </a:p>
          <a:p>
            <a:pPr marL="12700"/>
            <a:r>
              <a:rPr lang="zh-CN" altLang="en-US" sz="1600" dirty="0">
                <a:latin typeface="+mn-ea"/>
                <a:cs typeface="SimSun"/>
              </a:rPr>
              <a:t>库连接服务端口</a:t>
            </a:r>
            <a:endParaRPr lang="zh-CN" altLang="en-US" sz="1600" dirty="0">
              <a:latin typeface="+mn-ea"/>
              <a:cs typeface="SimSun"/>
            </a:endParaRPr>
          </a:p>
          <a:p>
            <a:pPr>
              <a:spcBef>
                <a:spcPts val="45"/>
              </a:spcBef>
            </a:pPr>
            <a:endParaRPr lang="zh-CN" altLang="en-US" sz="1600" dirty="0">
              <a:latin typeface="+mn-ea"/>
              <a:cs typeface="SimSun"/>
            </a:endParaRPr>
          </a:p>
          <a:p>
            <a:pPr marL="12700" marR="411480"/>
            <a:r>
              <a:rPr lang="zh-CN" altLang="en-US" sz="1600" dirty="0">
                <a:latin typeface="+mn-ea"/>
                <a:cs typeface="SimSun"/>
              </a:rPr>
              <a:t>默认用户名：</a:t>
            </a:r>
            <a:r>
              <a:rPr lang="en-US" altLang="zh-CN" sz="1600" dirty="0">
                <a:latin typeface="+mn-ea"/>
              </a:rPr>
              <a:t>neo4j </a:t>
            </a:r>
            <a:r>
              <a:rPr lang="zh-CN" altLang="en-US" sz="1600" dirty="0">
                <a:latin typeface="+mn-ea"/>
              </a:rPr>
              <a:t>     </a:t>
            </a:r>
            <a:r>
              <a:rPr lang="zh-CN" altLang="en-US" sz="1600" dirty="0">
                <a:latin typeface="+mn-ea"/>
                <a:cs typeface="SimSun"/>
              </a:rPr>
              <a:t>密码：</a:t>
            </a:r>
            <a:r>
              <a:rPr lang="zh-CN" altLang="en-US" sz="1600" spc="-459" dirty="0">
                <a:latin typeface="+mn-ea"/>
                <a:cs typeface="SimSun"/>
              </a:rPr>
              <a:t> </a:t>
            </a:r>
            <a:r>
              <a:rPr lang="en-US" altLang="zh-CN" sz="1600" dirty="0">
                <a:latin typeface="+mn-ea"/>
              </a:rPr>
              <a:t>neo4j</a:t>
            </a:r>
            <a:endParaRPr lang="en-US" altLang="zh-CN" sz="1600" dirty="0">
              <a:latin typeface="+mn-ea"/>
            </a:endParaRPr>
          </a:p>
          <a:p>
            <a:pPr>
              <a:spcBef>
                <a:spcPts val="35"/>
              </a:spcBef>
            </a:pPr>
            <a:endParaRPr lang="zh-CN" altLang="en-US" sz="1600" dirty="0">
              <a:latin typeface="+mn-ea"/>
            </a:endParaRPr>
          </a:p>
          <a:p>
            <a:pPr marL="12700" marR="5080"/>
            <a:r>
              <a:rPr lang="zh-CN" altLang="en-US" sz="1600" dirty="0">
                <a:latin typeface="+mn-ea"/>
                <a:cs typeface="SimSun"/>
              </a:rPr>
              <a:t>点击</a:t>
            </a:r>
            <a:r>
              <a:rPr lang="en-US" altLang="zh-CN" sz="1600" dirty="0">
                <a:latin typeface="+mn-ea"/>
              </a:rPr>
              <a:t>Connect</a:t>
            </a:r>
            <a:r>
              <a:rPr lang="zh-CN" altLang="en-US" sz="1600" dirty="0">
                <a:latin typeface="+mn-ea"/>
                <a:cs typeface="SimSun"/>
              </a:rPr>
              <a:t>会出现修改密码界面，修改密码之后即进去管理界面</a:t>
            </a:r>
            <a:endParaRPr lang="zh-CN" altLang="en-US" sz="1600" dirty="0">
              <a:latin typeface="+mn-ea"/>
              <a:cs typeface="SimSun"/>
            </a:endParaRPr>
          </a:p>
          <a:p>
            <a:pPr>
              <a:spcBef>
                <a:spcPts val="50"/>
              </a:spcBef>
            </a:pPr>
            <a:endParaRPr lang="zh-CN" altLang="en-US" sz="1600" dirty="0">
              <a:latin typeface="+mn-ea"/>
              <a:cs typeface="SimSun"/>
            </a:endParaRPr>
          </a:p>
          <a:p>
            <a:pPr marL="12700"/>
            <a:r>
              <a:rPr lang="zh-CN" altLang="en-US" sz="1600" spc="-5" dirty="0">
                <a:latin typeface="+mn-ea"/>
                <a:cs typeface="SimSun"/>
              </a:rPr>
              <a:t>顶部输入框：</a:t>
            </a:r>
            <a:endParaRPr lang="zh-CN" altLang="en-US" sz="1600" spc="-5" dirty="0">
              <a:latin typeface="+mn-ea"/>
              <a:cs typeface="SimSun"/>
            </a:endParaRPr>
          </a:p>
          <a:p>
            <a:pPr marL="12700" marR="233680"/>
            <a:r>
              <a:rPr lang="zh-CN" altLang="en-US" sz="1600" dirty="0">
                <a:latin typeface="+mn-ea"/>
                <a:cs typeface="SimSun"/>
              </a:rPr>
              <a:t>执行脚本、查询语句 下方动态显示结果</a:t>
            </a:r>
            <a:endParaRPr lang="zh-CN" altLang="en-US" sz="1600" dirty="0">
              <a:latin typeface="+mn-ea"/>
              <a:cs typeface="SimSun"/>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2394730"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Neo4j-</a:t>
            </a:r>
            <a:r>
              <a:rPr lang="zh-CN" altLang="en-US" sz="2000" dirty="0">
                <a:solidFill>
                  <a:schemeClr val="tx1"/>
                </a:solidFill>
              </a:rPr>
              <a:t>查询数据</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10" name="object 3"/>
          <p:cNvSpPr txBox="1"/>
          <p:nvPr/>
        </p:nvSpPr>
        <p:spPr>
          <a:xfrm>
            <a:off x="370858" y="935980"/>
            <a:ext cx="7586088" cy="1379865"/>
          </a:xfrm>
          <a:prstGeom prst="rect">
            <a:avLst/>
          </a:prstGeom>
        </p:spPr>
        <p:txBody>
          <a:bodyPr vert="horz" wrap="square" lIns="0" tIns="12700" rIns="0" bIns="0" rtlCol="0">
            <a:spAutoFit/>
          </a:bodyPr>
          <a:lstStyle/>
          <a:p>
            <a:pPr marL="12700">
              <a:lnSpc>
                <a:spcPct val="100000"/>
              </a:lnSpc>
              <a:spcBef>
                <a:spcPts val="100"/>
              </a:spcBef>
            </a:pPr>
            <a:r>
              <a:rPr dirty="0">
                <a:solidFill>
                  <a:srgbClr val="CC0000"/>
                </a:solidFill>
                <a:latin typeface="Wingdings" charset="2"/>
                <a:cs typeface="Wingdings" charset="2"/>
              </a:rPr>
              <a:t></a:t>
            </a:r>
            <a:r>
              <a:rPr spc="215" dirty="0">
                <a:solidFill>
                  <a:srgbClr val="CC0000"/>
                </a:solidFill>
                <a:latin typeface="Times New Roman"/>
                <a:cs typeface="Times New Roman"/>
              </a:rPr>
              <a:t> </a:t>
            </a:r>
            <a:r>
              <a:rPr dirty="0">
                <a:latin typeface="Times New Roman"/>
                <a:cs typeface="Times New Roman"/>
              </a:rPr>
              <a:t>Cypher</a:t>
            </a:r>
            <a:r>
              <a:rPr spc="-35" dirty="0">
                <a:latin typeface="Times New Roman"/>
                <a:cs typeface="Times New Roman"/>
              </a:rPr>
              <a:t> </a:t>
            </a:r>
            <a:r>
              <a:rPr dirty="0">
                <a:latin typeface="SimSun"/>
                <a:cs typeface="SimSun"/>
              </a:rPr>
              <a:t>查询语言</a:t>
            </a:r>
            <a:endParaRPr lang="en-US" dirty="0">
              <a:latin typeface="SimSun"/>
              <a:cs typeface="SimSun"/>
            </a:endParaRPr>
          </a:p>
          <a:p>
            <a:pPr marL="12700" indent="457200">
              <a:lnSpc>
                <a:spcPct val="150000"/>
              </a:lnSpc>
              <a:spcBef>
                <a:spcPts val="100"/>
              </a:spcBef>
            </a:pPr>
            <a:r>
              <a:rPr lang="en-US" altLang="zh-CN" dirty="0">
                <a:latin typeface="+mn-ea"/>
                <a:cs typeface="SimSun"/>
              </a:rPr>
              <a:t>Cypher</a:t>
            </a:r>
            <a:r>
              <a:rPr lang="zh-CN" altLang="en-US" dirty="0">
                <a:latin typeface="+mn-ea"/>
                <a:cs typeface="SimSun"/>
              </a:rPr>
              <a:t>是一种功能强大的图优化查询语言，可理解并利用这些存储的连接。当试图在数据中查找模式或见解时，</a:t>
            </a:r>
            <a:r>
              <a:rPr lang="en-US" altLang="zh-CN" dirty="0">
                <a:latin typeface="+mn-ea"/>
                <a:cs typeface="SimSun"/>
              </a:rPr>
              <a:t>Cypher</a:t>
            </a:r>
            <a:r>
              <a:rPr lang="zh-CN" altLang="en-US" dirty="0">
                <a:latin typeface="+mn-ea"/>
                <a:cs typeface="SimSun"/>
              </a:rPr>
              <a:t>查询通常比大量</a:t>
            </a:r>
            <a:r>
              <a:rPr lang="en-US" altLang="zh-CN" dirty="0">
                <a:latin typeface="+mn-ea"/>
                <a:cs typeface="SimSun"/>
              </a:rPr>
              <a:t>SQL</a:t>
            </a:r>
            <a:r>
              <a:rPr lang="zh-CN" altLang="en-US" dirty="0">
                <a:latin typeface="+mn-ea"/>
                <a:cs typeface="SimSun"/>
              </a:rPr>
              <a:t>、</a:t>
            </a:r>
            <a:r>
              <a:rPr lang="en-US" altLang="zh-CN" dirty="0">
                <a:latin typeface="+mn-ea"/>
                <a:cs typeface="SimSun"/>
              </a:rPr>
              <a:t>JOIN</a:t>
            </a:r>
            <a:r>
              <a:rPr lang="zh-CN" altLang="en-US" dirty="0">
                <a:latin typeface="+mn-ea"/>
                <a:cs typeface="SimSun"/>
              </a:rPr>
              <a:t>更简单、更容易编写。由于</a:t>
            </a:r>
            <a:r>
              <a:rPr lang="en-US" altLang="zh-CN" dirty="0">
                <a:latin typeface="+mn-ea"/>
                <a:cs typeface="SimSun"/>
              </a:rPr>
              <a:t>Neo4j</a:t>
            </a:r>
            <a:r>
              <a:rPr lang="zh-CN" altLang="en-US" dirty="0">
                <a:latin typeface="+mn-ea"/>
                <a:cs typeface="SimSun"/>
              </a:rPr>
              <a:t>没有表，因此无需担心</a:t>
            </a:r>
            <a:r>
              <a:rPr lang="en-US" altLang="zh-CN" dirty="0">
                <a:latin typeface="+mn-ea"/>
                <a:cs typeface="SimSun"/>
              </a:rPr>
              <a:t>JOIN</a:t>
            </a:r>
            <a:r>
              <a:rPr lang="zh-CN" altLang="en-US" dirty="0">
                <a:latin typeface="+mn-ea"/>
                <a:cs typeface="SimSun"/>
              </a:rPr>
              <a:t>。</a:t>
            </a:r>
            <a:endParaRPr lang="en-US" altLang="zh-CN" dirty="0">
              <a:latin typeface="+mn-ea"/>
              <a:cs typeface="SimSun"/>
            </a:endParaRPr>
          </a:p>
        </p:txBody>
      </p:sp>
      <p:pic>
        <p:nvPicPr>
          <p:cNvPr id="11" name="object 4"/>
          <p:cNvPicPr/>
          <p:nvPr/>
        </p:nvPicPr>
        <p:blipFill>
          <a:blip r:embed="rId2" cstate="print"/>
          <a:stretch>
            <a:fillRect/>
          </a:stretch>
        </p:blipFill>
        <p:spPr>
          <a:xfrm>
            <a:off x="304234" y="2660723"/>
            <a:ext cx="3329813" cy="1945639"/>
          </a:xfrm>
          <a:prstGeom prst="rect">
            <a:avLst/>
          </a:prstGeom>
        </p:spPr>
      </p:pic>
      <p:pic>
        <p:nvPicPr>
          <p:cNvPr id="12" name="object 5"/>
          <p:cNvPicPr/>
          <p:nvPr/>
        </p:nvPicPr>
        <p:blipFill>
          <a:blip r:embed="rId3" cstate="print"/>
          <a:stretch>
            <a:fillRect/>
          </a:stretch>
        </p:blipFill>
        <p:spPr>
          <a:xfrm>
            <a:off x="4067792" y="2660723"/>
            <a:ext cx="4290020" cy="17281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303020"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数据模型</a:t>
            </a:r>
            <a:endParaRPr lang="en-US" altLang="zh-CN" sz="2000"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TextBox 603"/>
          <p:cNvSpPr txBox="1"/>
          <p:nvPr/>
        </p:nvSpPr>
        <p:spPr bwMode="auto">
          <a:xfrm>
            <a:off x="684530" y="935990"/>
            <a:ext cx="7271385" cy="3515360"/>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lnSpc>
                <a:spcPct val="170000"/>
              </a:lnSpc>
              <a:buFont typeface="Wingdings" charset="2"/>
              <a:buChar char="l"/>
            </a:pPr>
            <a:r>
              <a:rPr lang="zh-CN" altLang="en-US" sz="1800" dirty="0">
                <a:solidFill>
                  <a:schemeClr val="tx1"/>
                </a:solidFill>
              </a:rPr>
              <a:t>从数据模型角度来看，知识图谱本质是一种图数据。</a:t>
            </a:r>
            <a:endParaRPr lang="zh-CN" altLang="en-US" sz="1800" dirty="0">
              <a:solidFill>
                <a:schemeClr val="tx1"/>
              </a:solidFill>
            </a:endParaRPr>
          </a:p>
          <a:p>
            <a:pPr marL="285750" indent="-285750" algn="l">
              <a:lnSpc>
                <a:spcPct val="170000"/>
              </a:lnSpc>
              <a:buFont typeface="Wingdings" charset="2"/>
              <a:buChar char="l"/>
            </a:pPr>
            <a:r>
              <a:rPr lang="zh-CN" altLang="en-US" sz="1800" dirty="0">
                <a:solidFill>
                  <a:schemeClr val="tx1"/>
                </a:solidFill>
              </a:rPr>
              <a:t>图是一个二元组，表示形式：</a:t>
            </a:r>
            <a:r>
              <a:rPr lang="en-US" altLang="zh-CN" sz="1800" dirty="0">
                <a:solidFill>
                  <a:schemeClr val="tx1"/>
                </a:solidFill>
              </a:rPr>
              <a:t>G=(V,E)</a:t>
            </a:r>
            <a:r>
              <a:rPr lang="zh-CN" altLang="en-US" sz="1800" dirty="0">
                <a:solidFill>
                  <a:schemeClr val="tx1"/>
                </a:solidFill>
              </a:rPr>
              <a:t>。</a:t>
            </a:r>
            <a:endParaRPr lang="en-US" altLang="zh-CN" sz="1800" dirty="0">
              <a:solidFill>
                <a:schemeClr val="tx1"/>
              </a:solidFill>
            </a:endParaRPr>
          </a:p>
          <a:p>
            <a:pPr marL="285750" indent="-285750" algn="l">
              <a:lnSpc>
                <a:spcPct val="170000"/>
              </a:lnSpc>
              <a:buFont typeface="Wingdings" charset="2"/>
              <a:buChar char="l"/>
            </a:pPr>
            <a:r>
              <a:rPr lang="zh-CN" altLang="en-US" sz="1800" dirty="0">
                <a:solidFill>
                  <a:schemeClr val="tx1"/>
                </a:solidFill>
              </a:rPr>
              <a:t>知识图谱数据模型基于图的定义。</a:t>
            </a:r>
            <a:endParaRPr lang="zh-CN" altLang="en-US" sz="1800" dirty="0">
              <a:solidFill>
                <a:schemeClr val="tx1"/>
              </a:solidFill>
            </a:endParaRPr>
          </a:p>
          <a:p>
            <a:pPr marL="742950" lvl="1" indent="-285750" algn="l">
              <a:lnSpc>
                <a:spcPct val="140000"/>
              </a:lnSpc>
              <a:buFont typeface="Arial" charset="0"/>
              <a:buChar char="•"/>
            </a:pPr>
            <a:r>
              <a:rPr lang="zh-CN" altLang="en-US" dirty="0">
                <a:solidFill>
                  <a:schemeClr val="tx1"/>
                </a:solidFill>
              </a:rPr>
              <a:t>节点集合表示实体。</a:t>
            </a:r>
            <a:endParaRPr lang="zh-CN" altLang="en-US" dirty="0">
              <a:solidFill>
                <a:schemeClr val="tx1"/>
              </a:solidFill>
            </a:endParaRPr>
          </a:p>
          <a:p>
            <a:pPr marL="742950" lvl="1" indent="-285750" algn="l">
              <a:lnSpc>
                <a:spcPct val="140000"/>
              </a:lnSpc>
              <a:buFont typeface="Arial" charset="0"/>
              <a:buChar char="•"/>
            </a:pPr>
            <a:r>
              <a:rPr lang="zh-CN" altLang="en-US" dirty="0">
                <a:solidFill>
                  <a:schemeClr val="tx1"/>
                </a:solidFill>
              </a:rPr>
              <a:t>边集合表示实体间关系。</a:t>
            </a:r>
            <a:endParaRPr lang="zh-CN" altLang="en-US" sz="1800" dirty="0">
              <a:solidFill>
                <a:schemeClr val="tx1"/>
              </a:solidFill>
            </a:endParaRPr>
          </a:p>
          <a:p>
            <a:pPr marL="285750" indent="-285750" algn="l">
              <a:lnSpc>
                <a:spcPct val="170000"/>
              </a:lnSpc>
              <a:buFont typeface="Wingdings" charset="2"/>
              <a:buChar char="l"/>
            </a:pPr>
            <a:r>
              <a:rPr lang="zh-CN" altLang="en-US" sz="1800" dirty="0">
                <a:solidFill>
                  <a:schemeClr val="tx1"/>
                </a:solidFill>
                <a:sym typeface="+mn-ea"/>
              </a:rPr>
              <a:t>两种主要模型：</a:t>
            </a:r>
            <a:endParaRPr lang="zh-CN" altLang="en-US" sz="1800" dirty="0">
              <a:solidFill>
                <a:schemeClr val="tx1"/>
              </a:solidFill>
            </a:endParaRPr>
          </a:p>
          <a:p>
            <a:pPr marL="742950" lvl="1" indent="-285750" algn="l">
              <a:lnSpc>
                <a:spcPct val="150000"/>
              </a:lnSpc>
              <a:buFont typeface="Arial" charset="0"/>
              <a:buChar char="•"/>
            </a:pPr>
            <a:r>
              <a:rPr lang="en-US" altLang="zh-CN" dirty="0">
                <a:solidFill>
                  <a:schemeClr val="tx1"/>
                </a:solidFill>
                <a:sym typeface="+mn-ea"/>
              </a:rPr>
              <a:t>RDF</a:t>
            </a:r>
            <a:r>
              <a:rPr lang="zh-CN" altLang="en-US" dirty="0">
                <a:solidFill>
                  <a:schemeClr val="tx1"/>
                </a:solidFill>
                <a:sym typeface="+mn-ea"/>
              </a:rPr>
              <a:t>图</a:t>
            </a:r>
            <a:endParaRPr lang="zh-CN" altLang="en-US" dirty="0">
              <a:solidFill>
                <a:schemeClr val="tx1"/>
              </a:solidFill>
            </a:endParaRPr>
          </a:p>
          <a:p>
            <a:pPr marL="742950" lvl="1" indent="-285750" algn="l">
              <a:lnSpc>
                <a:spcPct val="150000"/>
              </a:lnSpc>
              <a:buFont typeface="Arial" charset="0"/>
              <a:buChar char="•"/>
            </a:pPr>
            <a:r>
              <a:rPr lang="zh-CN" altLang="en-US" dirty="0">
                <a:solidFill>
                  <a:schemeClr val="tx1"/>
                </a:solidFill>
                <a:sym typeface="+mn-ea"/>
              </a:rPr>
              <a:t>属性图</a:t>
            </a:r>
            <a:endParaRPr lang="zh-CN" altLang="en-US" dirty="0">
              <a:solidFill>
                <a:schemeClr val="tx1"/>
              </a:solidFill>
            </a:endParaRPr>
          </a:p>
          <a:p>
            <a:pPr marL="0" lvl="0" indent="0" algn="l">
              <a:buNone/>
            </a:pP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2394730"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Neo4j-</a:t>
            </a:r>
            <a:r>
              <a:rPr lang="zh-CN" altLang="en-US" sz="2000" dirty="0">
                <a:solidFill>
                  <a:schemeClr val="tx1"/>
                </a:solidFill>
              </a:rPr>
              <a:t>数据导入</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6" name="object 5"/>
          <p:cNvSpPr txBox="1"/>
          <p:nvPr/>
        </p:nvSpPr>
        <p:spPr>
          <a:xfrm>
            <a:off x="297809" y="1152004"/>
            <a:ext cx="3914721" cy="2598147"/>
          </a:xfrm>
          <a:prstGeom prst="rect">
            <a:avLst/>
          </a:prstGeom>
        </p:spPr>
        <p:txBody>
          <a:bodyPr vert="horz" wrap="square" lIns="0" tIns="12700" rIns="0" bIns="0" rtlCol="0">
            <a:spAutoFit/>
          </a:bodyPr>
          <a:lstStyle/>
          <a:p>
            <a:pPr marL="317500" indent="-304800" defTabSz="-635">
              <a:lnSpc>
                <a:spcPct val="150000"/>
              </a:lnSpc>
              <a:spcBef>
                <a:spcPts val="100"/>
              </a:spcBef>
              <a:buAutoNum type="arabicPeriod"/>
              <a:tabLst>
                <a:tab pos="317500" algn="l"/>
              </a:tabLst>
            </a:pPr>
            <a:r>
              <a:rPr dirty="0">
                <a:latin typeface="+mn-ea"/>
                <a:cs typeface="Times New Roman"/>
              </a:rPr>
              <a:t>Cypher</a:t>
            </a:r>
            <a:r>
              <a:rPr spc="-60" dirty="0">
                <a:latin typeface="+mn-ea"/>
                <a:cs typeface="Times New Roman"/>
              </a:rPr>
              <a:t> </a:t>
            </a:r>
            <a:r>
              <a:rPr spc="-50" dirty="0">
                <a:latin typeface="+mn-ea"/>
                <a:cs typeface="Times New Roman"/>
              </a:rPr>
              <a:t>CREATE</a:t>
            </a:r>
            <a:r>
              <a:rPr dirty="0">
                <a:latin typeface="+mn-ea"/>
                <a:cs typeface="SimSun"/>
              </a:rPr>
              <a:t>语句，为每一条数据写一个</a:t>
            </a:r>
            <a:r>
              <a:rPr spc="-50" dirty="0">
                <a:latin typeface="+mn-ea"/>
                <a:cs typeface="Times New Roman"/>
              </a:rPr>
              <a:t>CREATE</a:t>
            </a:r>
            <a:endParaRPr dirty="0">
              <a:latin typeface="+mn-ea"/>
              <a:cs typeface="Times New Roman"/>
            </a:endParaRPr>
          </a:p>
          <a:p>
            <a:pPr marL="12700" marR="124460" defTabSz="-635">
              <a:lnSpc>
                <a:spcPct val="150000"/>
              </a:lnSpc>
              <a:buAutoNum type="arabicPeriod"/>
              <a:tabLst>
                <a:tab pos="317500" algn="l"/>
              </a:tabLst>
            </a:pPr>
            <a:r>
              <a:rPr lang="zh-CN" altLang="en-US" dirty="0">
                <a:latin typeface="+mn-ea"/>
                <a:cs typeface="Times New Roman"/>
              </a:rPr>
              <a:t> </a:t>
            </a:r>
            <a:r>
              <a:rPr dirty="0">
                <a:latin typeface="+mn-ea"/>
                <a:cs typeface="Times New Roman"/>
              </a:rPr>
              <a:t>Cypher</a:t>
            </a:r>
            <a:r>
              <a:rPr spc="-25" dirty="0">
                <a:solidFill>
                  <a:srgbClr val="336699"/>
                </a:solidFill>
                <a:latin typeface="+mn-ea"/>
                <a:cs typeface="Times New Roman"/>
              </a:rPr>
              <a:t> </a:t>
            </a:r>
            <a:r>
              <a:rPr spc="-5" dirty="0">
                <a:uFill>
                  <a:solidFill>
                    <a:srgbClr val="336699"/>
                  </a:solidFill>
                </a:uFill>
                <a:latin typeface="+mn-ea"/>
                <a:cs typeface="Times New Roman"/>
                <a:hlinkClick r:id="rId2"/>
              </a:rPr>
              <a:t>LOAD</a:t>
            </a:r>
            <a:r>
              <a:rPr spc="-10" dirty="0">
                <a:uFill>
                  <a:solidFill>
                    <a:srgbClr val="336699"/>
                  </a:solidFill>
                </a:uFill>
                <a:latin typeface="+mn-ea"/>
                <a:cs typeface="Times New Roman"/>
                <a:hlinkClick r:id="rId2"/>
              </a:rPr>
              <a:t> </a:t>
            </a:r>
            <a:r>
              <a:rPr spc="-5" dirty="0">
                <a:uFill>
                  <a:solidFill>
                    <a:srgbClr val="336699"/>
                  </a:solidFill>
                </a:uFill>
                <a:latin typeface="+mn-ea"/>
                <a:cs typeface="Times New Roman"/>
                <a:hlinkClick r:id="rId2"/>
              </a:rPr>
              <a:t>CSV</a:t>
            </a:r>
            <a:r>
              <a:rPr spc="-50" dirty="0">
                <a:latin typeface="+mn-ea"/>
                <a:cs typeface="Times New Roman"/>
                <a:hlinkClick r:id="rId2"/>
              </a:rPr>
              <a:t> </a:t>
            </a:r>
            <a:r>
              <a:rPr dirty="0">
                <a:latin typeface="+mn-ea"/>
                <a:cs typeface="SimSun"/>
              </a:rPr>
              <a:t>语句</a:t>
            </a:r>
            <a:r>
              <a:rPr lang="zh-CN" altLang="en-US" dirty="0">
                <a:latin typeface="+mn-ea"/>
                <a:cs typeface="SimSun"/>
              </a:rPr>
              <a:t>，</a:t>
            </a:r>
            <a:r>
              <a:rPr dirty="0">
                <a:latin typeface="+mn-ea"/>
                <a:cs typeface="SimSun"/>
              </a:rPr>
              <a:t>将数据转成</a:t>
            </a:r>
            <a:r>
              <a:rPr lang="zh-CN" altLang="en-US" dirty="0">
                <a:latin typeface="+mn-ea"/>
                <a:cs typeface="SimSun"/>
              </a:rPr>
              <a:t>  </a:t>
            </a:r>
            <a:r>
              <a:rPr spc="-10" dirty="0">
                <a:latin typeface="+mn-ea"/>
                <a:cs typeface="Times New Roman"/>
              </a:rPr>
              <a:t>CSV</a:t>
            </a:r>
            <a:r>
              <a:rPr dirty="0">
                <a:latin typeface="+mn-ea"/>
                <a:cs typeface="SimSun"/>
              </a:rPr>
              <a:t>格式，通过</a:t>
            </a:r>
            <a:r>
              <a:rPr spc="-5" dirty="0">
                <a:latin typeface="+mn-ea"/>
                <a:cs typeface="Times New Roman"/>
              </a:rPr>
              <a:t>LOAD</a:t>
            </a:r>
            <a:r>
              <a:rPr spc="10" dirty="0">
                <a:latin typeface="+mn-ea"/>
                <a:cs typeface="Times New Roman"/>
              </a:rPr>
              <a:t> </a:t>
            </a:r>
            <a:r>
              <a:rPr spc="-5" dirty="0">
                <a:latin typeface="+mn-ea"/>
                <a:cs typeface="Times New Roman"/>
              </a:rPr>
              <a:t>CSV</a:t>
            </a:r>
            <a:r>
              <a:rPr dirty="0">
                <a:latin typeface="+mn-ea"/>
                <a:cs typeface="SimSun"/>
              </a:rPr>
              <a:t>读取数据</a:t>
            </a:r>
            <a:endParaRPr dirty="0">
              <a:latin typeface="+mn-ea"/>
              <a:cs typeface="SimSun"/>
            </a:endParaRPr>
          </a:p>
          <a:p>
            <a:pPr marL="317500" indent="-304800" defTabSz="-635">
              <a:lnSpc>
                <a:spcPct val="150000"/>
              </a:lnSpc>
              <a:buFont typeface="Times New Roman"/>
              <a:buAutoNum type="arabicPeriod"/>
              <a:tabLst>
                <a:tab pos="317500" algn="l"/>
              </a:tabLst>
            </a:pPr>
            <a:r>
              <a:rPr spc="-5" dirty="0">
                <a:latin typeface="+mn-ea"/>
                <a:cs typeface="SimSun"/>
              </a:rPr>
              <a:t>官方提供</a:t>
            </a:r>
            <a:r>
              <a:rPr dirty="0">
                <a:latin typeface="+mn-ea"/>
                <a:cs typeface="SimSun"/>
              </a:rPr>
              <a:t>的</a:t>
            </a:r>
            <a:r>
              <a:rPr dirty="0">
                <a:latin typeface="+mn-ea"/>
                <a:cs typeface="Times New Roman"/>
              </a:rPr>
              <a:t>Java</a:t>
            </a:r>
            <a:r>
              <a:rPr spc="-145" dirty="0">
                <a:latin typeface="+mn-ea"/>
                <a:cs typeface="Times New Roman"/>
              </a:rPr>
              <a:t> </a:t>
            </a:r>
            <a:r>
              <a:rPr dirty="0">
                <a:latin typeface="+mn-ea"/>
                <a:cs typeface="Times New Roman"/>
              </a:rPr>
              <a:t>A</a:t>
            </a:r>
            <a:r>
              <a:rPr spc="-10" dirty="0">
                <a:latin typeface="+mn-ea"/>
                <a:cs typeface="Times New Roman"/>
              </a:rPr>
              <a:t>P</a:t>
            </a:r>
            <a:r>
              <a:rPr dirty="0">
                <a:latin typeface="+mn-ea"/>
                <a:cs typeface="Times New Roman"/>
              </a:rPr>
              <a:t>I</a:t>
            </a:r>
            <a:r>
              <a:rPr spc="15" dirty="0">
                <a:latin typeface="+mn-ea"/>
                <a:cs typeface="Times New Roman"/>
              </a:rPr>
              <a:t> </a:t>
            </a:r>
            <a:r>
              <a:rPr dirty="0">
                <a:latin typeface="+mn-ea"/>
                <a:cs typeface="Times New Roman"/>
              </a:rPr>
              <a:t>—</a:t>
            </a:r>
            <a:r>
              <a:rPr spc="-5" dirty="0">
                <a:latin typeface="+mn-ea"/>
                <a:cs typeface="Times New Roman"/>
              </a:rPr>
              <a:t> </a:t>
            </a:r>
            <a:r>
              <a:rPr u="sng" dirty="0">
                <a:solidFill>
                  <a:srgbClr val="336699"/>
                </a:solidFill>
                <a:uFill>
                  <a:solidFill>
                    <a:srgbClr val="336699"/>
                  </a:solidFill>
                </a:uFill>
                <a:latin typeface="+mn-ea"/>
                <a:cs typeface="Times New Roman"/>
                <a:hlinkClick r:id="rId3"/>
              </a:rPr>
              <a:t>Batch</a:t>
            </a:r>
            <a:r>
              <a:rPr u="sng" spc="-15" dirty="0">
                <a:solidFill>
                  <a:srgbClr val="336699"/>
                </a:solidFill>
                <a:uFill>
                  <a:solidFill>
                    <a:srgbClr val="336699"/>
                  </a:solidFill>
                </a:uFill>
                <a:latin typeface="+mn-ea"/>
                <a:cs typeface="Times New Roman"/>
                <a:hlinkClick r:id="rId3"/>
              </a:rPr>
              <a:t> </a:t>
            </a:r>
            <a:r>
              <a:rPr u="sng" dirty="0">
                <a:solidFill>
                  <a:srgbClr val="336699"/>
                </a:solidFill>
                <a:uFill>
                  <a:solidFill>
                    <a:srgbClr val="336699"/>
                  </a:solidFill>
                </a:uFill>
                <a:latin typeface="+mn-ea"/>
                <a:cs typeface="Times New Roman"/>
                <a:hlinkClick r:id="rId3"/>
              </a:rPr>
              <a:t>Inse</a:t>
            </a:r>
            <a:r>
              <a:rPr u="sng" spc="5" dirty="0">
                <a:solidFill>
                  <a:srgbClr val="336699"/>
                </a:solidFill>
                <a:uFill>
                  <a:solidFill>
                    <a:srgbClr val="336699"/>
                  </a:solidFill>
                </a:uFill>
                <a:latin typeface="+mn-ea"/>
                <a:cs typeface="Times New Roman"/>
                <a:hlinkClick r:id="rId3"/>
              </a:rPr>
              <a:t>r</a:t>
            </a:r>
            <a:r>
              <a:rPr u="sng" dirty="0">
                <a:solidFill>
                  <a:srgbClr val="336699"/>
                </a:solidFill>
                <a:uFill>
                  <a:solidFill>
                    <a:srgbClr val="336699"/>
                  </a:solidFill>
                </a:uFill>
                <a:latin typeface="+mn-ea"/>
                <a:cs typeface="Times New Roman"/>
                <a:hlinkClick r:id="rId3"/>
              </a:rPr>
              <a:t>ter</a:t>
            </a:r>
            <a:endParaRPr dirty="0">
              <a:latin typeface="+mn-ea"/>
              <a:cs typeface="Times New Roman"/>
            </a:endParaRPr>
          </a:p>
          <a:p>
            <a:pPr marL="241935" indent="-229235" defTabSz="-635">
              <a:lnSpc>
                <a:spcPct val="150000"/>
              </a:lnSpc>
              <a:buFont typeface="Times New Roman"/>
              <a:buAutoNum type="arabicPeriod"/>
              <a:tabLst>
                <a:tab pos="241935" algn="l"/>
              </a:tabLst>
            </a:pPr>
            <a:r>
              <a:rPr lang="zh-CN" altLang="en-US" dirty="0">
                <a:latin typeface="+mn-ea"/>
                <a:cs typeface="SimSun"/>
              </a:rPr>
              <a:t> </a:t>
            </a:r>
            <a:r>
              <a:rPr dirty="0">
                <a:latin typeface="+mn-ea"/>
                <a:cs typeface="SimSun"/>
              </a:rPr>
              <a:t>官</a:t>
            </a:r>
            <a:r>
              <a:rPr spc="-5" dirty="0">
                <a:latin typeface="+mn-ea"/>
                <a:cs typeface="SimSun"/>
              </a:rPr>
              <a:t>方</a:t>
            </a:r>
            <a:r>
              <a:rPr dirty="0">
                <a:latin typeface="+mn-ea"/>
                <a:cs typeface="SimSun"/>
              </a:rPr>
              <a:t>提供的</a:t>
            </a:r>
            <a:r>
              <a:rPr spc="-600" dirty="0">
                <a:latin typeface="+mn-ea"/>
                <a:cs typeface="SimSun"/>
              </a:rPr>
              <a:t> </a:t>
            </a:r>
            <a:r>
              <a:rPr u="sng" dirty="0">
                <a:solidFill>
                  <a:srgbClr val="336699"/>
                </a:solidFill>
                <a:uFill>
                  <a:solidFill>
                    <a:srgbClr val="336699"/>
                  </a:solidFill>
                </a:uFill>
                <a:latin typeface="+mn-ea"/>
                <a:cs typeface="Times New Roman"/>
                <a:hlinkClick r:id="rId2"/>
              </a:rPr>
              <a:t>neo4</a:t>
            </a:r>
            <a:r>
              <a:rPr u="sng" spc="5" dirty="0">
                <a:solidFill>
                  <a:srgbClr val="336699"/>
                </a:solidFill>
                <a:uFill>
                  <a:solidFill>
                    <a:srgbClr val="336699"/>
                  </a:solidFill>
                </a:uFill>
                <a:latin typeface="+mn-ea"/>
                <a:cs typeface="Times New Roman"/>
                <a:hlinkClick r:id="rId2"/>
              </a:rPr>
              <a:t>j</a:t>
            </a:r>
            <a:r>
              <a:rPr u="sng" dirty="0">
                <a:solidFill>
                  <a:srgbClr val="336699"/>
                </a:solidFill>
                <a:uFill>
                  <a:solidFill>
                    <a:srgbClr val="336699"/>
                  </a:solidFill>
                </a:uFill>
                <a:latin typeface="+mn-ea"/>
                <a:cs typeface="Times New Roman"/>
                <a:hlinkClick r:id="rId2"/>
              </a:rPr>
              <a:t>-i</a:t>
            </a:r>
            <a:r>
              <a:rPr u="sng" spc="-15" dirty="0">
                <a:solidFill>
                  <a:srgbClr val="336699"/>
                </a:solidFill>
                <a:uFill>
                  <a:solidFill>
                    <a:srgbClr val="336699"/>
                  </a:solidFill>
                </a:uFill>
                <a:latin typeface="+mn-ea"/>
                <a:cs typeface="Times New Roman"/>
                <a:hlinkClick r:id="rId2"/>
              </a:rPr>
              <a:t>m</a:t>
            </a:r>
            <a:r>
              <a:rPr u="sng" dirty="0">
                <a:solidFill>
                  <a:srgbClr val="336699"/>
                </a:solidFill>
                <a:uFill>
                  <a:solidFill>
                    <a:srgbClr val="336699"/>
                  </a:solidFill>
                </a:uFill>
                <a:latin typeface="+mn-ea"/>
                <a:cs typeface="Times New Roman"/>
                <a:hlinkClick r:id="rId2"/>
              </a:rPr>
              <a:t>port</a:t>
            </a:r>
            <a:r>
              <a:rPr spc="-15" dirty="0">
                <a:solidFill>
                  <a:srgbClr val="336699"/>
                </a:solidFill>
                <a:latin typeface="+mn-ea"/>
                <a:cs typeface="Times New Roman"/>
                <a:hlinkClick r:id="rId2"/>
              </a:rPr>
              <a:t> </a:t>
            </a:r>
            <a:r>
              <a:rPr dirty="0">
                <a:latin typeface="+mn-ea"/>
                <a:cs typeface="SimSun"/>
              </a:rPr>
              <a:t>工具</a:t>
            </a:r>
            <a:endParaRPr dirty="0">
              <a:latin typeface="+mn-ea"/>
              <a:cs typeface="SimSun"/>
            </a:endParaRPr>
          </a:p>
          <a:p>
            <a:pPr marL="317500" indent="-304800" defTabSz="-635">
              <a:lnSpc>
                <a:spcPct val="150000"/>
              </a:lnSpc>
              <a:buFont typeface="Times New Roman"/>
              <a:buAutoNum type="arabicPeriod"/>
              <a:tabLst>
                <a:tab pos="317500" algn="l"/>
              </a:tabLst>
            </a:pPr>
            <a:r>
              <a:rPr dirty="0">
                <a:latin typeface="+mn-ea"/>
                <a:cs typeface="SimSun"/>
              </a:rPr>
              <a:t>第三方开发者编写的</a:t>
            </a:r>
            <a:r>
              <a:rPr spc="-600" dirty="0">
                <a:latin typeface="+mn-ea"/>
                <a:cs typeface="SimSun"/>
              </a:rPr>
              <a:t> </a:t>
            </a:r>
            <a:r>
              <a:rPr u="sng" dirty="0">
                <a:solidFill>
                  <a:srgbClr val="336699"/>
                </a:solidFill>
                <a:uFill>
                  <a:solidFill>
                    <a:srgbClr val="336699"/>
                  </a:solidFill>
                </a:uFill>
                <a:latin typeface="+mn-ea"/>
                <a:cs typeface="Times New Roman"/>
                <a:hlinkClick r:id="rId4"/>
              </a:rPr>
              <a:t>Batch</a:t>
            </a:r>
            <a:r>
              <a:rPr u="sng" spc="-10" dirty="0">
                <a:solidFill>
                  <a:srgbClr val="336699"/>
                </a:solidFill>
                <a:uFill>
                  <a:solidFill>
                    <a:srgbClr val="336699"/>
                  </a:solidFill>
                </a:uFill>
                <a:latin typeface="+mn-ea"/>
                <a:cs typeface="Times New Roman"/>
                <a:hlinkClick r:id="rId4"/>
              </a:rPr>
              <a:t> </a:t>
            </a:r>
            <a:r>
              <a:rPr u="sng" dirty="0">
                <a:solidFill>
                  <a:srgbClr val="336699"/>
                </a:solidFill>
                <a:uFill>
                  <a:solidFill>
                    <a:srgbClr val="336699"/>
                  </a:solidFill>
                </a:uFill>
                <a:latin typeface="+mn-ea"/>
                <a:cs typeface="Times New Roman"/>
                <a:hlinkClick r:id="rId4"/>
              </a:rPr>
              <a:t>I</a:t>
            </a:r>
            <a:r>
              <a:rPr u="sng" spc="-15" dirty="0">
                <a:solidFill>
                  <a:srgbClr val="336699"/>
                </a:solidFill>
                <a:uFill>
                  <a:solidFill>
                    <a:srgbClr val="336699"/>
                  </a:solidFill>
                </a:uFill>
                <a:latin typeface="+mn-ea"/>
                <a:cs typeface="Times New Roman"/>
                <a:hlinkClick r:id="rId4"/>
              </a:rPr>
              <a:t>m</a:t>
            </a:r>
            <a:r>
              <a:rPr u="sng" dirty="0">
                <a:solidFill>
                  <a:srgbClr val="336699"/>
                </a:solidFill>
                <a:uFill>
                  <a:solidFill>
                    <a:srgbClr val="336699"/>
                  </a:solidFill>
                </a:uFill>
                <a:latin typeface="+mn-ea"/>
                <a:cs typeface="Times New Roman"/>
                <a:hlinkClick r:id="rId4"/>
              </a:rPr>
              <a:t>port</a:t>
            </a:r>
            <a:r>
              <a:rPr dirty="0">
                <a:solidFill>
                  <a:srgbClr val="336699"/>
                </a:solidFill>
                <a:latin typeface="+mn-ea"/>
                <a:cs typeface="Times New Roman"/>
                <a:hlinkClick r:id="rId4"/>
              </a:rPr>
              <a:t> </a:t>
            </a:r>
            <a:r>
              <a:rPr dirty="0">
                <a:latin typeface="+mn-ea"/>
                <a:cs typeface="SimSun"/>
              </a:rPr>
              <a:t>工具</a:t>
            </a:r>
            <a:endParaRPr dirty="0">
              <a:latin typeface="+mn-ea"/>
              <a:cs typeface="SimSun"/>
            </a:endParaRPr>
          </a:p>
        </p:txBody>
      </p:sp>
      <p:pic>
        <p:nvPicPr>
          <p:cNvPr id="3" name="图片 2"/>
          <p:cNvPicPr>
            <a:picLocks noChangeAspect="1"/>
          </p:cNvPicPr>
          <p:nvPr/>
        </p:nvPicPr>
        <p:blipFill>
          <a:blip r:embed="rId5"/>
          <a:stretch>
            <a:fillRect/>
          </a:stretch>
        </p:blipFill>
        <p:spPr>
          <a:xfrm>
            <a:off x="4788594" y="575940"/>
            <a:ext cx="3240360" cy="41392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4125588"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分布式图数据库 </a:t>
            </a:r>
            <a:r>
              <a:rPr lang="en-US" altLang="zh-CN" sz="2000" dirty="0" err="1">
                <a:solidFill>
                  <a:schemeClr val="tx1"/>
                </a:solidFill>
              </a:rPr>
              <a:t>JanusGraph</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274949" y="792088"/>
            <a:ext cx="2929469" cy="3785652"/>
          </a:xfrm>
          <a:prstGeom prst="rect">
            <a:avLst/>
          </a:prstGeom>
          <a:noFill/>
        </p:spPr>
        <p:txBody>
          <a:bodyPr wrap="square" rtlCol="0">
            <a:spAutoFit/>
          </a:bodyPr>
          <a:lstStyle/>
          <a:p>
            <a:pPr indent="457200"/>
            <a:r>
              <a:rPr lang="en-US" altLang="zh-CN" dirty="0" err="1">
                <a:latin typeface="Times New Roman"/>
                <a:ea typeface="Times New Roman"/>
                <a:cs typeface="Times New Roman"/>
              </a:rPr>
              <a:t>JanusGraph</a:t>
            </a:r>
            <a:r>
              <a:rPr lang="zh-CN" altLang="en-US" dirty="0">
                <a:latin typeface="+mn-ea"/>
              </a:rPr>
              <a:t>设计的目的是处理大图，单机无论是在存储和计算能力上都无法满足大图处理。</a:t>
            </a:r>
            <a:r>
              <a:rPr lang="en-US" altLang="zh-CN" dirty="0" err="1">
                <a:latin typeface="Times New Roman"/>
                <a:ea typeface="Times New Roman"/>
                <a:cs typeface="Times New Roman"/>
              </a:rPr>
              <a:t>JanusGraph</a:t>
            </a:r>
            <a:r>
              <a:rPr lang="zh-CN" altLang="en-US" dirty="0">
                <a:latin typeface="+mn-ea"/>
              </a:rPr>
              <a:t>最大的一个好处就是：可以扩展图数据的处理，能支持实时图遍历和分析查询。</a:t>
            </a:r>
            <a:endParaRPr lang="en-US" altLang="zh-CN" dirty="0">
              <a:latin typeface="+mn-ea"/>
            </a:endParaRPr>
          </a:p>
          <a:p>
            <a:pPr indent="457200"/>
            <a:r>
              <a:rPr lang="zh-CN" altLang="en-US" dirty="0">
                <a:latin typeface="+mn-ea"/>
              </a:rPr>
              <a:t>因为</a:t>
            </a:r>
            <a:r>
              <a:rPr lang="en-US" altLang="zh-CN" dirty="0" err="1">
                <a:latin typeface="Times New Roman"/>
                <a:ea typeface="Times New Roman"/>
                <a:cs typeface="Times New Roman"/>
              </a:rPr>
              <a:t>JanusGraph</a:t>
            </a:r>
            <a:r>
              <a:rPr lang="zh-CN" altLang="en-US" dirty="0">
                <a:latin typeface="+mn-ea"/>
              </a:rPr>
              <a:t>是分布式的，可以自由的扩展集群节点。因此，它可以利用很大的集群，也就可以存储很大的包含数千亿个节点和边的图。由于它又支持实时、数千用户并发遍历图和分析查询图的功能。所以这两个特点是它显著的优势。</a:t>
            </a:r>
            <a:endParaRPr kumimoji="1" lang="zh-CN" altLang="en-US" dirty="0">
              <a:latin typeface="+mn-ea"/>
            </a:endParaRPr>
          </a:p>
        </p:txBody>
      </p:sp>
      <p:pic>
        <p:nvPicPr>
          <p:cNvPr id="4" name="图片 3"/>
          <p:cNvPicPr>
            <a:picLocks noChangeAspect="1"/>
          </p:cNvPicPr>
          <p:nvPr/>
        </p:nvPicPr>
        <p:blipFill>
          <a:blip r:embed="rId2"/>
          <a:stretch>
            <a:fillRect/>
          </a:stretch>
        </p:blipFill>
        <p:spPr>
          <a:xfrm>
            <a:off x="3227990" y="1007988"/>
            <a:ext cx="5338360" cy="33843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2869219"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图数据库 </a:t>
            </a:r>
            <a:r>
              <a:rPr lang="en-US" altLang="zh-CN" sz="2000" dirty="0" err="1">
                <a:solidFill>
                  <a:schemeClr val="tx1"/>
                </a:solidFill>
              </a:rPr>
              <a:t>OrientDB</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368720" y="792088"/>
            <a:ext cx="7804250" cy="1200329"/>
          </a:xfrm>
          <a:prstGeom prst="rect">
            <a:avLst/>
          </a:prstGeom>
          <a:noFill/>
        </p:spPr>
        <p:txBody>
          <a:bodyPr wrap="square" rtlCol="0">
            <a:spAutoFit/>
          </a:bodyPr>
          <a:lstStyle/>
          <a:p>
            <a:pPr indent="457200">
              <a:lnSpc>
                <a:spcPct val="150000"/>
              </a:lnSpc>
            </a:pPr>
            <a:r>
              <a:rPr lang="en-US" altLang="zh-CN" spc="-5" dirty="0" err="1">
                <a:cs typeface="Times New Roman"/>
              </a:rPr>
              <a:t>OrientDB</a:t>
            </a:r>
            <a:r>
              <a:rPr lang="zh-CN" altLang="en-US" spc="-5" dirty="0">
                <a:latin typeface="+mn-ea"/>
                <a:cs typeface="SimSun"/>
              </a:rPr>
              <a:t>是一个用</a:t>
            </a:r>
            <a:r>
              <a:rPr lang="en-US" altLang="zh-CN" spc="-5" dirty="0">
                <a:cs typeface="Times New Roman"/>
              </a:rPr>
              <a:t>Jav</a:t>
            </a:r>
            <a:r>
              <a:rPr lang="en-US" altLang="zh-CN" spc="5" dirty="0">
                <a:cs typeface="Times New Roman"/>
              </a:rPr>
              <a:t>a</a:t>
            </a:r>
            <a:r>
              <a:rPr lang="zh-CN" altLang="en-US" dirty="0">
                <a:latin typeface="+mn-ea"/>
                <a:cs typeface="SimSun"/>
              </a:rPr>
              <a:t>实现的开源</a:t>
            </a:r>
            <a:r>
              <a:rPr lang="en-US" altLang="zh-CN" spc="-5" dirty="0">
                <a:cs typeface="Times New Roman"/>
              </a:rPr>
              <a:t>No</a:t>
            </a:r>
            <a:r>
              <a:rPr lang="en-US" altLang="zh-CN" spc="-15" dirty="0">
                <a:cs typeface="Times New Roman"/>
              </a:rPr>
              <a:t>S</a:t>
            </a:r>
            <a:r>
              <a:rPr lang="en-US" altLang="zh-CN" spc="-5" dirty="0">
                <a:cs typeface="Times New Roman"/>
              </a:rPr>
              <a:t>QL</a:t>
            </a:r>
            <a:r>
              <a:rPr lang="zh-CN" altLang="en-US" dirty="0">
                <a:latin typeface="+mn-ea"/>
                <a:cs typeface="SimSun"/>
              </a:rPr>
              <a:t>数据库管理系统。它是一个多模式的数据 库，支持图形、文档、键值对、对象模型和关系，也可以为图数据库的管理与记 </a:t>
            </a:r>
            <a:r>
              <a:rPr lang="zh-CN" altLang="en-US" spc="-5" dirty="0">
                <a:latin typeface="+mn-ea"/>
                <a:cs typeface="SimSun"/>
              </a:rPr>
              <a:t>录之间的提供连接</a:t>
            </a:r>
            <a:r>
              <a:rPr kumimoji="1" lang="zh-CN" altLang="en-US" dirty="0">
                <a:latin typeface="+mn-ea"/>
              </a:rPr>
              <a:t>。</a:t>
            </a:r>
            <a:endParaRPr lang="zh-CN" altLang="en-US" dirty="0">
              <a:latin typeface="+mn-ea"/>
              <a:cs typeface="SimSun"/>
            </a:endParaRPr>
          </a:p>
        </p:txBody>
      </p:sp>
      <p:grpSp>
        <p:nvGrpSpPr>
          <p:cNvPr id="10" name="object 3"/>
          <p:cNvGrpSpPr/>
          <p:nvPr/>
        </p:nvGrpSpPr>
        <p:grpSpPr>
          <a:xfrm>
            <a:off x="368720" y="2016100"/>
            <a:ext cx="8451850" cy="3143885"/>
            <a:chOff x="585787" y="2780931"/>
            <a:chExt cx="8451850" cy="3143885"/>
          </a:xfrm>
        </p:grpSpPr>
        <p:pic>
          <p:nvPicPr>
            <p:cNvPr id="11" name="object 4"/>
            <p:cNvPicPr/>
            <p:nvPr/>
          </p:nvPicPr>
          <p:blipFill>
            <a:blip r:embed="rId2" cstate="print"/>
            <a:stretch>
              <a:fillRect/>
            </a:stretch>
          </p:blipFill>
          <p:spPr>
            <a:xfrm>
              <a:off x="617537" y="2781299"/>
              <a:ext cx="8420100" cy="3143250"/>
            </a:xfrm>
            <a:prstGeom prst="rect">
              <a:avLst/>
            </a:prstGeom>
          </p:spPr>
        </p:pic>
        <p:pic>
          <p:nvPicPr>
            <p:cNvPr id="12" name="object 5"/>
            <p:cNvPicPr/>
            <p:nvPr/>
          </p:nvPicPr>
          <p:blipFill>
            <a:blip r:embed="rId2" cstate="print"/>
            <a:stretch>
              <a:fillRect/>
            </a:stretch>
          </p:blipFill>
          <p:spPr>
            <a:xfrm>
              <a:off x="585787" y="2780931"/>
              <a:ext cx="8420100" cy="314325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2460452"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图数据库 </a:t>
            </a:r>
            <a:r>
              <a:rPr lang="en-US" altLang="zh-CN" sz="2000" dirty="0">
                <a:solidFill>
                  <a:schemeClr val="tx1"/>
                </a:solidFill>
              </a:rPr>
              <a:t>Cayley</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368720" y="792088"/>
            <a:ext cx="7804250" cy="1569660"/>
          </a:xfrm>
          <a:prstGeom prst="rect">
            <a:avLst/>
          </a:prstGeom>
          <a:noFill/>
        </p:spPr>
        <p:txBody>
          <a:bodyPr wrap="square" rtlCol="0">
            <a:spAutoFit/>
          </a:bodyPr>
          <a:lstStyle/>
          <a:p>
            <a:pPr indent="457200"/>
            <a:r>
              <a:rPr lang="en-US" altLang="zh-CN" dirty="0">
                <a:latin typeface="Times New Roman"/>
                <a:ea typeface="Times New Roman"/>
                <a:cs typeface="Times New Roman"/>
              </a:rPr>
              <a:t>Cayley</a:t>
            </a:r>
            <a:r>
              <a:rPr lang="zh-CN" altLang="en-US" dirty="0">
                <a:latin typeface="+mn-ea"/>
              </a:rPr>
              <a:t>图数据库是 </a:t>
            </a:r>
            <a:r>
              <a:rPr lang="en-US" altLang="zh-CN" dirty="0">
                <a:latin typeface="Times New Roman"/>
                <a:ea typeface="Times New Roman"/>
                <a:cs typeface="Times New Roman"/>
              </a:rPr>
              <a:t>Google </a:t>
            </a:r>
            <a:r>
              <a:rPr lang="zh-CN" altLang="en-US" dirty="0">
                <a:latin typeface="+mn-ea"/>
              </a:rPr>
              <a:t>的一个开源图</a:t>
            </a:r>
            <a:r>
              <a:rPr lang="en-US" altLang="zh-CN" dirty="0">
                <a:latin typeface="Times New Roman"/>
                <a:ea typeface="Times New Roman"/>
                <a:cs typeface="Times New Roman"/>
              </a:rPr>
              <a:t>(Graph)</a:t>
            </a:r>
            <a:r>
              <a:rPr lang="zh-CN" altLang="en-US" dirty="0">
                <a:latin typeface="+mn-ea"/>
              </a:rPr>
              <a:t>数据库，其灵感来自于 </a:t>
            </a:r>
            <a:r>
              <a:rPr lang="en-US" altLang="zh-CN" dirty="0">
                <a:latin typeface="Times New Roman"/>
                <a:ea typeface="Times New Roman"/>
                <a:cs typeface="Times New Roman"/>
              </a:rPr>
              <a:t>Freebase</a:t>
            </a:r>
            <a:r>
              <a:rPr lang="en-US" altLang="zh-CN" dirty="0">
                <a:latin typeface="+mn-ea"/>
              </a:rPr>
              <a:t> </a:t>
            </a:r>
            <a:r>
              <a:rPr lang="zh-CN" altLang="en-US" dirty="0">
                <a:latin typeface="+mn-ea"/>
              </a:rPr>
              <a:t>和 </a:t>
            </a:r>
            <a:r>
              <a:rPr lang="en-US" altLang="zh-CN" dirty="0">
                <a:latin typeface="Times New Roman"/>
                <a:ea typeface="Times New Roman"/>
                <a:cs typeface="Times New Roman"/>
              </a:rPr>
              <a:t>Google</a:t>
            </a:r>
            <a:r>
              <a:rPr lang="en-US" altLang="zh-CN" dirty="0">
                <a:latin typeface="+mn-ea"/>
              </a:rPr>
              <a:t> </a:t>
            </a:r>
            <a:r>
              <a:rPr lang="zh-CN" altLang="en-US" dirty="0">
                <a:latin typeface="+mn-ea"/>
              </a:rPr>
              <a:t>的知识图谱背后的图数据库。它采用</a:t>
            </a:r>
            <a:r>
              <a:rPr lang="en-US" altLang="zh-CN" dirty="0">
                <a:latin typeface="Times New Roman"/>
                <a:ea typeface="Times New Roman"/>
                <a:cs typeface="Times New Roman"/>
              </a:rPr>
              <a:t>Go</a:t>
            </a:r>
            <a:r>
              <a:rPr lang="zh-CN" altLang="en-US" dirty="0">
                <a:latin typeface="+mn-ea"/>
              </a:rPr>
              <a:t>语言编写而成，运行命令简单，一般只需要</a:t>
            </a:r>
            <a:r>
              <a:rPr lang="en-US" altLang="zh-CN" dirty="0">
                <a:latin typeface="+mn-ea"/>
              </a:rPr>
              <a:t>3</a:t>
            </a:r>
            <a:r>
              <a:rPr lang="zh-CN" altLang="en-US" dirty="0">
                <a:latin typeface="+mn-ea"/>
              </a:rPr>
              <a:t>到</a:t>
            </a:r>
            <a:r>
              <a:rPr lang="en-US" altLang="zh-CN" dirty="0">
                <a:latin typeface="+mn-ea"/>
              </a:rPr>
              <a:t>4</a:t>
            </a:r>
            <a:r>
              <a:rPr lang="zh-CN" altLang="en-US" dirty="0">
                <a:latin typeface="+mn-ea"/>
              </a:rPr>
              <a:t>个命令即可。同时，它拥有</a:t>
            </a:r>
            <a:r>
              <a:rPr lang="en-US" altLang="zh-CN" dirty="0">
                <a:latin typeface="Times New Roman"/>
                <a:ea typeface="Times New Roman"/>
                <a:cs typeface="Times New Roman"/>
              </a:rPr>
              <a:t>RESTful API</a:t>
            </a:r>
            <a:r>
              <a:rPr lang="zh-CN" altLang="en-US" dirty="0">
                <a:latin typeface="+mn-ea"/>
              </a:rPr>
              <a:t>，内建查询编辑器和可视化界面，支持多种查询语言，比如</a:t>
            </a:r>
            <a:r>
              <a:rPr lang="en-US" altLang="zh-CN" dirty="0">
                <a:latin typeface="Times New Roman"/>
                <a:ea typeface="Times New Roman"/>
                <a:cs typeface="Times New Roman"/>
              </a:rPr>
              <a:t>JavaScript</a:t>
            </a:r>
            <a:r>
              <a:rPr lang="zh-CN" altLang="en-US" dirty="0">
                <a:latin typeface="Times New Roman"/>
                <a:ea typeface="Times New Roman"/>
                <a:cs typeface="Times New Roman"/>
              </a:rPr>
              <a:t>，</a:t>
            </a:r>
            <a:r>
              <a:rPr lang="en-US" altLang="zh-CN" dirty="0">
                <a:latin typeface="Times New Roman"/>
                <a:ea typeface="Times New Roman"/>
                <a:cs typeface="Times New Roman"/>
              </a:rPr>
              <a:t>MQL</a:t>
            </a:r>
            <a:r>
              <a:rPr lang="zh-CN" altLang="en-US" dirty="0">
                <a:latin typeface="+mn-ea"/>
              </a:rPr>
              <a:t>等。另外，它还能支持多种后端数据库储存，比如</a:t>
            </a:r>
            <a:r>
              <a:rPr lang="en-US" altLang="zh-CN" dirty="0">
                <a:latin typeface="Times New Roman"/>
                <a:ea typeface="Times New Roman"/>
                <a:cs typeface="Times New Roman"/>
              </a:rPr>
              <a:t>MySQL</a:t>
            </a:r>
            <a:r>
              <a:rPr lang="zh-CN" altLang="en-US" dirty="0">
                <a:latin typeface="Times New Roman"/>
                <a:ea typeface="Times New Roman"/>
                <a:cs typeface="Times New Roman"/>
              </a:rPr>
              <a:t>，</a:t>
            </a:r>
            <a:r>
              <a:rPr lang="en-US" altLang="zh-CN" dirty="0">
                <a:latin typeface="Times New Roman"/>
                <a:ea typeface="Times New Roman"/>
                <a:cs typeface="Times New Roman"/>
              </a:rPr>
              <a:t>MongoDB, </a:t>
            </a:r>
            <a:r>
              <a:rPr lang="en-US" altLang="zh-CN" dirty="0" err="1">
                <a:latin typeface="Times New Roman"/>
                <a:ea typeface="Times New Roman"/>
                <a:cs typeface="Times New Roman"/>
              </a:rPr>
              <a:t>LevelDB</a:t>
            </a:r>
            <a:r>
              <a:rPr lang="zh-CN" altLang="en-US" dirty="0">
                <a:latin typeface="+mn-ea"/>
              </a:rPr>
              <a:t>等，性能良好，测试覆盖率也</a:t>
            </a:r>
            <a:r>
              <a:rPr lang="en-US" altLang="zh-CN" dirty="0">
                <a:latin typeface="+mn-ea"/>
              </a:rPr>
              <a:t>OK</a:t>
            </a:r>
            <a:r>
              <a:rPr lang="zh-CN" altLang="en-US" dirty="0">
                <a:latin typeface="+mn-ea"/>
              </a:rPr>
              <a:t>，功能十分丰富且强大。</a:t>
            </a:r>
            <a:endParaRPr kumimoji="1" lang="zh-CN" altLang="en-US" dirty="0">
              <a:latin typeface="+mn-ea"/>
            </a:endParaRPr>
          </a:p>
        </p:txBody>
      </p:sp>
      <p:pic>
        <p:nvPicPr>
          <p:cNvPr id="3" name="图片 2"/>
          <p:cNvPicPr>
            <a:picLocks noChangeAspect="1"/>
          </p:cNvPicPr>
          <p:nvPr/>
        </p:nvPicPr>
        <p:blipFill>
          <a:blip r:embed="rId2"/>
          <a:stretch>
            <a:fillRect/>
          </a:stretch>
        </p:blipFill>
        <p:spPr>
          <a:xfrm>
            <a:off x="1260201" y="2592164"/>
            <a:ext cx="6619113" cy="20616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2790671"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知识图谱数据库比较</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graphicFrame>
        <p:nvGraphicFramePr>
          <p:cNvPr id="2" name="表格 1"/>
          <p:cNvGraphicFramePr>
            <a:graphicFrameLocks noGrp="1"/>
          </p:cNvGraphicFramePr>
          <p:nvPr/>
        </p:nvGraphicFramePr>
        <p:xfrm>
          <a:off x="368720" y="734518"/>
          <a:ext cx="7486263" cy="4176458"/>
        </p:xfrm>
        <a:graphic>
          <a:graphicData uri="http://schemas.openxmlformats.org/drawingml/2006/table">
            <a:tbl>
              <a:tblPr firstRow="1" bandRow="1">
                <a:tableStyleId>{5C22544A-7EE6-4342-B048-85BDC9FD1C3A}</a:tableStyleId>
              </a:tblPr>
              <a:tblGrid>
                <a:gridCol w="789249"/>
                <a:gridCol w="863799"/>
                <a:gridCol w="933376"/>
                <a:gridCol w="1048452"/>
                <a:gridCol w="998508"/>
                <a:gridCol w="2852879"/>
              </a:tblGrid>
              <a:tr h="444981">
                <a:tc>
                  <a:txBody>
                    <a:bodyPr/>
                    <a:lstStyle/>
                    <a:p>
                      <a:r>
                        <a:rPr lang="zh-CN" altLang="en-US" sz="1100" dirty="0"/>
                        <a:t>类型</a:t>
                      </a:r>
                      <a:endParaRPr lang="zh-CN" altLang="en-US" sz="1100" dirty="0"/>
                    </a:p>
                  </a:txBody>
                  <a:tcPr/>
                </a:tc>
                <a:tc>
                  <a:txBody>
                    <a:bodyPr/>
                    <a:lstStyle/>
                    <a:p>
                      <a:r>
                        <a:rPr lang="zh-CN" altLang="en-US" sz="1100" dirty="0"/>
                        <a:t>名称</a:t>
                      </a:r>
                      <a:endParaRPr lang="zh-CN" altLang="en-US" sz="1100" dirty="0"/>
                    </a:p>
                  </a:txBody>
                  <a:tcPr/>
                </a:tc>
                <a:tc>
                  <a:txBody>
                    <a:bodyPr/>
                    <a:lstStyle/>
                    <a:p>
                      <a:r>
                        <a:rPr lang="zh-CN" altLang="en-US" sz="1100" dirty="0"/>
                        <a:t>许可证</a:t>
                      </a:r>
                      <a:endParaRPr lang="zh-CN" altLang="en-US" sz="1100" dirty="0"/>
                    </a:p>
                  </a:txBody>
                  <a:tcPr/>
                </a:tc>
                <a:tc>
                  <a:txBody>
                    <a:bodyPr/>
                    <a:lstStyle/>
                    <a:p>
                      <a:r>
                        <a:rPr lang="zh-CN" altLang="en-US" sz="1100" dirty="0"/>
                        <a:t>存储方案</a:t>
                      </a:r>
                      <a:endParaRPr lang="zh-CN" altLang="en-US" sz="1100" dirty="0"/>
                    </a:p>
                  </a:txBody>
                  <a:tcPr/>
                </a:tc>
                <a:tc>
                  <a:txBody>
                    <a:bodyPr/>
                    <a:lstStyle/>
                    <a:p>
                      <a:r>
                        <a:rPr lang="zh-CN" altLang="en-US" sz="1100" dirty="0"/>
                        <a:t>开发语言</a:t>
                      </a:r>
                      <a:endParaRPr lang="zh-CN" altLang="en-US" sz="1100" dirty="0"/>
                    </a:p>
                  </a:txBody>
                  <a:tcPr/>
                </a:tc>
                <a:tc>
                  <a:txBody>
                    <a:bodyPr/>
                    <a:lstStyle/>
                    <a:p>
                      <a:r>
                        <a:rPr lang="zh-CN" altLang="en-US" sz="1100" dirty="0"/>
                        <a:t>特点描述</a:t>
                      </a:r>
                      <a:endParaRPr lang="zh-CN" altLang="en-US" sz="1100" dirty="0"/>
                    </a:p>
                  </a:txBody>
                  <a:tcPr/>
                </a:tc>
              </a:tr>
              <a:tr h="283968">
                <a:tc rowSpan="5">
                  <a:txBody>
                    <a:bodyPr/>
                    <a:lstStyle/>
                    <a:p>
                      <a:pPr algn="ctr"/>
                      <a:endParaRPr lang="en-US" altLang="zh-CN" sz="1100" dirty="0"/>
                    </a:p>
                    <a:p>
                      <a:pPr algn="ctr"/>
                      <a:endParaRPr lang="en-US" altLang="zh-CN" sz="1100" dirty="0"/>
                    </a:p>
                    <a:p>
                      <a:pPr algn="ctr"/>
                      <a:endParaRPr lang="en-US" altLang="zh-CN" sz="1100" dirty="0"/>
                    </a:p>
                    <a:p>
                      <a:pPr algn="ctr"/>
                      <a:r>
                        <a:rPr lang="zh-CN" altLang="en-US" sz="1100" dirty="0"/>
                        <a:t>基于关系</a:t>
                      </a:r>
                      <a:endParaRPr lang="zh-CN" altLang="en-US" sz="1100" dirty="0"/>
                    </a:p>
                  </a:txBody>
                  <a:tcPr/>
                </a:tc>
                <a:tc>
                  <a:txBody>
                    <a:bodyPr/>
                    <a:lstStyle/>
                    <a:p>
                      <a:r>
                        <a:rPr lang="en-US" altLang="zh-CN" sz="1100" dirty="0"/>
                        <a:t>3Store</a:t>
                      </a:r>
                      <a:endParaRPr lang="zh-CN" altLang="en-US" sz="1100" dirty="0"/>
                    </a:p>
                  </a:txBody>
                  <a:tcPr/>
                </a:tc>
                <a:tc>
                  <a:txBody>
                    <a:bodyPr/>
                    <a:lstStyle/>
                    <a:p>
                      <a:r>
                        <a:rPr lang="zh-CN" altLang="en-US" sz="1100" dirty="0"/>
                        <a:t>开源</a:t>
                      </a:r>
                      <a:endParaRPr lang="zh-CN" altLang="en-US" sz="1100" dirty="0"/>
                    </a:p>
                  </a:txBody>
                  <a:tcPr/>
                </a:tc>
                <a:tc>
                  <a:txBody>
                    <a:bodyPr/>
                    <a:lstStyle/>
                    <a:p>
                      <a:r>
                        <a:rPr lang="zh-CN" altLang="en-US" sz="1100" dirty="0"/>
                        <a:t>三元组表</a:t>
                      </a:r>
                      <a:endParaRPr lang="zh-CN" altLang="en-US" sz="1100" dirty="0"/>
                    </a:p>
                  </a:txBody>
                  <a:tcPr/>
                </a:tc>
                <a:tc>
                  <a:txBody>
                    <a:bodyPr/>
                    <a:lstStyle/>
                    <a:p>
                      <a:r>
                        <a:rPr lang="en-US" altLang="zh-CN" sz="1100" dirty="0"/>
                        <a:t>C</a:t>
                      </a:r>
                      <a:endParaRPr lang="zh-CN" altLang="en-US" sz="1100" dirty="0"/>
                    </a:p>
                  </a:txBody>
                  <a:tcPr/>
                </a:tc>
                <a:tc>
                  <a:txBody>
                    <a:bodyPr/>
                    <a:lstStyle/>
                    <a:p>
                      <a:r>
                        <a:rPr lang="zh-CN" altLang="en-US" sz="1100" dirty="0"/>
                        <a:t>早期系统，三元组存储代表</a:t>
                      </a:r>
                      <a:endParaRPr lang="zh-CN" altLang="en-US" sz="1100" dirty="0"/>
                    </a:p>
                  </a:txBody>
                  <a:tcPr/>
                </a:tc>
              </a:tr>
              <a:tr h="265193">
                <a:tc vMerge="1">
                  <a:tcPr/>
                </a:tc>
                <a:tc>
                  <a:txBody>
                    <a:bodyPr/>
                    <a:lstStyle/>
                    <a:p>
                      <a:r>
                        <a:rPr lang="en-US" altLang="zh-CN" sz="1100" dirty="0"/>
                        <a:t>DLDB</a:t>
                      </a:r>
                      <a:endParaRPr lang="zh-CN" altLang="en-US" sz="1100" dirty="0"/>
                    </a:p>
                  </a:txBody>
                  <a:tcPr/>
                </a:tc>
                <a:tc>
                  <a:txBody>
                    <a:bodyPr/>
                    <a:lstStyle/>
                    <a:p>
                      <a:r>
                        <a:rPr lang="zh-CN" altLang="en-US" sz="1100" dirty="0"/>
                        <a:t>研究原型</a:t>
                      </a:r>
                      <a:endParaRPr lang="zh-CN" altLang="en-US" sz="1100" dirty="0"/>
                    </a:p>
                  </a:txBody>
                  <a:tcPr/>
                </a:tc>
                <a:tc>
                  <a:txBody>
                    <a:bodyPr/>
                    <a:lstStyle/>
                    <a:p>
                      <a:r>
                        <a:rPr lang="zh-CN" altLang="en-US" sz="1100" dirty="0"/>
                        <a:t>水平表</a:t>
                      </a:r>
                      <a:endParaRPr lang="zh-CN" altLang="en-US" sz="1100" dirty="0"/>
                    </a:p>
                  </a:txBody>
                  <a:tcPr/>
                </a:tc>
                <a:tc>
                  <a:txBody>
                    <a:bodyPr/>
                    <a:lstStyle/>
                    <a:p>
                      <a:r>
                        <a:rPr lang="en-US" altLang="zh-CN" sz="1100" dirty="0"/>
                        <a:t>Java</a:t>
                      </a:r>
                      <a:endParaRPr lang="zh-CN" altLang="en-US" sz="1100" dirty="0"/>
                    </a:p>
                  </a:txBody>
                  <a:tcPr/>
                </a:tc>
                <a:tc>
                  <a:txBody>
                    <a:bodyPr/>
                    <a:lstStyle/>
                    <a:p>
                      <a:r>
                        <a:rPr lang="zh-CN" altLang="en-US" sz="1100" dirty="0"/>
                        <a:t>早期系统，水平表存储代表</a:t>
                      </a:r>
                      <a:endParaRPr lang="zh-CN" altLang="en-US" sz="1100" dirty="0"/>
                    </a:p>
                  </a:txBody>
                  <a:tcPr/>
                </a:tc>
              </a:tr>
              <a:tr h="265193">
                <a:tc vMerge="1">
                  <a:tcPr/>
                </a:tc>
                <a:tc>
                  <a:txBody>
                    <a:bodyPr/>
                    <a:lstStyle/>
                    <a:p>
                      <a:r>
                        <a:rPr lang="en-US" altLang="zh-CN" sz="1100" dirty="0"/>
                        <a:t>SW-Store</a:t>
                      </a:r>
                      <a:endParaRPr lang="zh-CN" altLang="en-US" sz="1100" dirty="0"/>
                    </a:p>
                  </a:txBody>
                  <a:tcPr/>
                </a:tc>
                <a:tc>
                  <a:txBody>
                    <a:bodyPr/>
                    <a:lstStyle/>
                    <a:p>
                      <a:r>
                        <a:rPr lang="zh-CN" altLang="en-US" sz="1100" dirty="0"/>
                        <a:t>研究原型</a:t>
                      </a:r>
                      <a:endParaRPr lang="zh-CN" altLang="en-US" sz="1100" dirty="0"/>
                    </a:p>
                  </a:txBody>
                  <a:tcPr/>
                </a:tc>
                <a:tc>
                  <a:txBody>
                    <a:bodyPr/>
                    <a:lstStyle/>
                    <a:p>
                      <a:r>
                        <a:rPr lang="zh-CN" altLang="en-US" sz="1100" dirty="0"/>
                        <a:t>垂直划分</a:t>
                      </a:r>
                      <a:endParaRPr lang="zh-CN" altLang="en-US" sz="1100" dirty="0"/>
                    </a:p>
                  </a:txBody>
                  <a:tcPr/>
                </a:tc>
                <a:tc>
                  <a:txBody>
                    <a:bodyPr/>
                    <a:lstStyle/>
                    <a:p>
                      <a:r>
                        <a:rPr lang="en-US" altLang="zh-CN" sz="1100" dirty="0"/>
                        <a:t>C</a:t>
                      </a:r>
                      <a:endParaRPr lang="zh-CN" altLang="en-US" sz="1100" dirty="0"/>
                    </a:p>
                  </a:txBody>
                  <a:tcPr/>
                </a:tc>
                <a:tc>
                  <a:txBody>
                    <a:bodyPr/>
                    <a:lstStyle/>
                    <a:p>
                      <a:r>
                        <a:rPr lang="zh-CN" altLang="en-US" sz="1100" dirty="0"/>
                        <a:t>科研原型系统，垂直划分代表</a:t>
                      </a:r>
                      <a:endParaRPr lang="zh-CN" altLang="en-US" sz="1100" dirty="0"/>
                    </a:p>
                  </a:txBody>
                  <a:tcPr/>
                </a:tc>
              </a:tr>
              <a:tr h="265193">
                <a:tc vMerge="1">
                  <a:tcPr/>
                </a:tc>
                <a:tc>
                  <a:txBody>
                    <a:bodyPr/>
                    <a:lstStyle/>
                    <a:p>
                      <a:r>
                        <a:rPr lang="en-US" altLang="zh-CN" sz="1100" dirty="0"/>
                        <a:t>Jena</a:t>
                      </a:r>
                      <a:endParaRPr lang="zh-CN" altLang="en-US" sz="1100" dirty="0"/>
                    </a:p>
                  </a:txBody>
                  <a:tcPr/>
                </a:tc>
                <a:tc>
                  <a:txBody>
                    <a:bodyPr/>
                    <a:lstStyle/>
                    <a:p>
                      <a:r>
                        <a:rPr lang="zh-CN" altLang="en-US" sz="1100" dirty="0"/>
                        <a:t>开源</a:t>
                      </a:r>
                      <a:endParaRPr lang="zh-CN" altLang="en-US" sz="1100" dirty="0"/>
                    </a:p>
                  </a:txBody>
                  <a:tcPr/>
                </a:tc>
                <a:tc>
                  <a:txBody>
                    <a:bodyPr/>
                    <a:lstStyle/>
                    <a:p>
                      <a:r>
                        <a:rPr lang="zh-CN" altLang="en-US" sz="1100" dirty="0"/>
                        <a:t>属性表</a:t>
                      </a:r>
                      <a:endParaRPr lang="zh-CN" altLang="en-US" sz="1100" dirty="0"/>
                    </a:p>
                  </a:txBody>
                  <a:tcPr/>
                </a:tc>
                <a:tc>
                  <a:txBody>
                    <a:bodyPr/>
                    <a:lstStyle/>
                    <a:p>
                      <a:r>
                        <a:rPr lang="en-US" altLang="zh-CN" sz="1100" dirty="0"/>
                        <a:t>Java</a:t>
                      </a:r>
                      <a:endParaRPr lang="zh-CN" altLang="en-US" sz="1100" dirty="0"/>
                    </a:p>
                  </a:txBody>
                  <a:tcPr/>
                </a:tc>
                <a:tc>
                  <a:txBody>
                    <a:bodyPr/>
                    <a:lstStyle/>
                    <a:p>
                      <a:r>
                        <a:rPr lang="zh-CN" altLang="en-US" sz="1100" dirty="0"/>
                        <a:t>主流语义</a:t>
                      </a:r>
                      <a:r>
                        <a:rPr lang="en-US" altLang="zh-CN" sz="1100" dirty="0"/>
                        <a:t>Web</a:t>
                      </a:r>
                      <a:r>
                        <a:rPr lang="zh-CN" altLang="en-US" sz="1100" dirty="0"/>
                        <a:t>框架与数据库</a:t>
                      </a:r>
                      <a:endParaRPr lang="zh-CN" altLang="en-US" sz="1100" dirty="0"/>
                    </a:p>
                  </a:txBody>
                  <a:tcPr/>
                </a:tc>
              </a:tr>
              <a:tr h="265193">
                <a:tc vMerge="1">
                  <a:tcPr/>
                </a:tc>
                <a:tc>
                  <a:txBody>
                    <a:bodyPr/>
                    <a:lstStyle/>
                    <a:p>
                      <a:r>
                        <a:rPr lang="en-US" altLang="zh-CN" sz="1100" dirty="0"/>
                        <a:t>Oracle12c</a:t>
                      </a:r>
                      <a:endParaRPr lang="zh-CN" altLang="en-US" sz="1100" dirty="0"/>
                    </a:p>
                  </a:txBody>
                  <a:tcPr/>
                </a:tc>
                <a:tc>
                  <a:txBody>
                    <a:bodyPr/>
                    <a:lstStyle/>
                    <a:p>
                      <a:r>
                        <a:rPr lang="zh-CN" altLang="en-US" sz="1100" dirty="0"/>
                        <a:t>商业</a:t>
                      </a:r>
                      <a:endParaRPr lang="zh-CN" altLang="en-US" sz="1100" dirty="0"/>
                    </a:p>
                  </a:txBody>
                  <a:tcPr/>
                </a:tc>
                <a:tc>
                  <a:txBody>
                    <a:bodyPr/>
                    <a:lstStyle/>
                    <a:p>
                      <a:r>
                        <a:rPr lang="zh-CN" altLang="en-US" sz="1100" dirty="0"/>
                        <a:t>关系存储</a:t>
                      </a:r>
                      <a:endParaRPr lang="zh-CN" altLang="en-US" sz="1100" dirty="0"/>
                    </a:p>
                  </a:txBody>
                  <a:tcPr/>
                </a:tc>
                <a:tc>
                  <a:txBody>
                    <a:bodyPr/>
                    <a:lstStyle/>
                    <a:p>
                      <a:r>
                        <a:rPr lang="en-US" altLang="zh-CN" sz="1100" dirty="0"/>
                        <a:t>java</a:t>
                      </a:r>
                      <a:endParaRPr lang="zh-CN" altLang="en-US" sz="1100" dirty="0"/>
                    </a:p>
                  </a:txBody>
                  <a:tcPr/>
                </a:tc>
                <a:tc>
                  <a:txBody>
                    <a:bodyPr/>
                    <a:lstStyle/>
                    <a:p>
                      <a:r>
                        <a:rPr lang="zh-CN" altLang="en-US" sz="1100" dirty="0"/>
                        <a:t>支持</a:t>
                      </a:r>
                      <a:r>
                        <a:rPr lang="en-US" altLang="zh-CN" sz="1100" dirty="0"/>
                        <a:t>RDF</a:t>
                      </a:r>
                      <a:r>
                        <a:rPr lang="zh-CN" altLang="en-US" sz="1100" dirty="0"/>
                        <a:t>的主流商业数据库</a:t>
                      </a:r>
                      <a:endParaRPr lang="zh-CN" altLang="en-US" sz="1100" dirty="0"/>
                    </a:p>
                  </a:txBody>
                  <a:tcPr/>
                </a:tc>
              </a:tr>
              <a:tr h="265193">
                <a:tc rowSpan="5">
                  <a:txBody>
                    <a:bodyPr/>
                    <a:lstStyle/>
                    <a:p>
                      <a:endParaRPr lang="en-US" altLang="zh-CN" sz="1100" dirty="0"/>
                    </a:p>
                    <a:p>
                      <a:endParaRPr lang="en-US" altLang="zh-CN" sz="1100" dirty="0"/>
                    </a:p>
                    <a:p>
                      <a:endParaRPr lang="en-US" altLang="zh-CN" sz="1100" dirty="0"/>
                    </a:p>
                    <a:p>
                      <a:r>
                        <a:rPr lang="en-US" altLang="zh-CN" sz="1100" dirty="0"/>
                        <a:t>RDF</a:t>
                      </a:r>
                      <a:r>
                        <a:rPr lang="zh-CN" altLang="en-US" sz="1100" dirty="0"/>
                        <a:t>三元组库</a:t>
                      </a:r>
                      <a:endParaRPr lang="zh-CN" altLang="en-US" sz="1100" dirty="0"/>
                    </a:p>
                  </a:txBody>
                  <a:tcPr/>
                </a:tc>
                <a:tc>
                  <a:txBody>
                    <a:bodyPr/>
                    <a:lstStyle/>
                    <a:p>
                      <a:r>
                        <a:rPr lang="en-US" altLang="zh-CN" sz="1100" dirty="0"/>
                        <a:t>RDF4J</a:t>
                      </a:r>
                      <a:endParaRPr lang="zh-CN" altLang="en-US" sz="1100" dirty="0"/>
                    </a:p>
                  </a:txBody>
                  <a:tcPr/>
                </a:tc>
                <a:tc>
                  <a:txBody>
                    <a:bodyPr/>
                    <a:lstStyle/>
                    <a:p>
                      <a:r>
                        <a:rPr lang="zh-CN" altLang="en-US" sz="1100" dirty="0"/>
                        <a:t>开源</a:t>
                      </a:r>
                      <a:endParaRPr lang="zh-CN" altLang="en-US" sz="1100" dirty="0"/>
                    </a:p>
                  </a:txBody>
                  <a:tcPr/>
                </a:tc>
                <a:tc>
                  <a:txBody>
                    <a:bodyPr/>
                    <a:lstStyle/>
                    <a:p>
                      <a:r>
                        <a:rPr lang="en-US" altLang="zh-CN" sz="1100" dirty="0"/>
                        <a:t>SAIL</a:t>
                      </a:r>
                      <a:r>
                        <a:rPr lang="en-US" altLang="zh-CN" sz="1100" baseline="0" dirty="0"/>
                        <a:t> API</a:t>
                      </a:r>
                      <a:endParaRPr lang="zh-CN" altLang="en-US" sz="1100" dirty="0"/>
                    </a:p>
                  </a:txBody>
                  <a:tcPr/>
                </a:tc>
                <a:tc>
                  <a:txBody>
                    <a:bodyPr/>
                    <a:lstStyle/>
                    <a:p>
                      <a:r>
                        <a:rPr lang="en-US" altLang="zh-CN" sz="1100" dirty="0"/>
                        <a:t>Java</a:t>
                      </a:r>
                      <a:endParaRPr lang="zh-CN" altLang="en-US" sz="1100" dirty="0"/>
                    </a:p>
                  </a:txBody>
                  <a:tcPr/>
                </a:tc>
                <a:tc>
                  <a:txBody>
                    <a:bodyPr/>
                    <a:lstStyle/>
                    <a:p>
                      <a:r>
                        <a:rPr lang="zh-CN" altLang="en-US" sz="1100" dirty="0"/>
                        <a:t>主流语义</a:t>
                      </a:r>
                      <a:r>
                        <a:rPr lang="en-US" altLang="zh-CN" sz="1100" dirty="0"/>
                        <a:t>Web</a:t>
                      </a:r>
                      <a:r>
                        <a:rPr lang="zh-CN" altLang="en-US" sz="1100" dirty="0"/>
                        <a:t>框架与数据库</a:t>
                      </a:r>
                      <a:endParaRPr lang="zh-CN" altLang="en-US" sz="1100" dirty="0"/>
                    </a:p>
                  </a:txBody>
                  <a:tcPr/>
                </a:tc>
              </a:tr>
              <a:tr h="265193">
                <a:tc vMerge="1">
                  <a:tcPr/>
                </a:tc>
                <a:tc>
                  <a:txBody>
                    <a:bodyPr/>
                    <a:lstStyle/>
                    <a:p>
                      <a:r>
                        <a:rPr lang="en-US" altLang="zh-CN" sz="1100" dirty="0"/>
                        <a:t>RDF-3X</a:t>
                      </a:r>
                      <a:endParaRPr lang="zh-CN" altLang="en-US" sz="1100" dirty="0"/>
                    </a:p>
                  </a:txBody>
                  <a:tcPr/>
                </a:tc>
                <a:tc>
                  <a:txBody>
                    <a:bodyPr/>
                    <a:lstStyle/>
                    <a:p>
                      <a:r>
                        <a:rPr lang="zh-CN" altLang="en-US" sz="1100" dirty="0"/>
                        <a:t>开源</a:t>
                      </a:r>
                      <a:endParaRPr lang="zh-CN" altLang="en-US" sz="1100" dirty="0"/>
                    </a:p>
                  </a:txBody>
                  <a:tcPr/>
                </a:tc>
                <a:tc>
                  <a:txBody>
                    <a:bodyPr/>
                    <a:lstStyle/>
                    <a:p>
                      <a:r>
                        <a:rPr lang="zh-CN" altLang="en-US" sz="1100" dirty="0"/>
                        <a:t>六重索引</a:t>
                      </a:r>
                      <a:endParaRPr lang="zh-CN" altLang="en-US" sz="1100" dirty="0"/>
                    </a:p>
                  </a:txBody>
                  <a:tcPr/>
                </a:tc>
                <a:tc>
                  <a:txBody>
                    <a:bodyPr/>
                    <a:lstStyle/>
                    <a:p>
                      <a:r>
                        <a:rPr lang="en-US" altLang="zh-CN" sz="1100" dirty="0"/>
                        <a:t>C++</a:t>
                      </a:r>
                      <a:endParaRPr lang="zh-CN" altLang="en-US" sz="1100" dirty="0"/>
                    </a:p>
                  </a:txBody>
                  <a:tcPr/>
                </a:tc>
                <a:tc>
                  <a:txBody>
                    <a:bodyPr/>
                    <a:lstStyle/>
                    <a:p>
                      <a:r>
                        <a:rPr lang="zh-CN" altLang="en-US" sz="1100" dirty="0"/>
                        <a:t>科研原型系统，六重索引代表</a:t>
                      </a:r>
                      <a:endParaRPr lang="zh-CN" altLang="en-US" sz="1100" dirty="0"/>
                    </a:p>
                  </a:txBody>
                  <a:tcPr/>
                </a:tc>
              </a:tr>
              <a:tr h="265193">
                <a:tc vMerge="1">
                  <a:tcPr/>
                </a:tc>
                <a:tc>
                  <a:txBody>
                    <a:bodyPr/>
                    <a:lstStyle/>
                    <a:p>
                      <a:r>
                        <a:rPr lang="en-US" altLang="zh-CN" sz="1100" dirty="0" err="1"/>
                        <a:t>gStore</a:t>
                      </a:r>
                      <a:endParaRPr lang="zh-CN" altLang="en-US" sz="1100" dirty="0"/>
                    </a:p>
                  </a:txBody>
                  <a:tcPr/>
                </a:tc>
                <a:tc>
                  <a:txBody>
                    <a:bodyPr/>
                    <a:lstStyle/>
                    <a:p>
                      <a:r>
                        <a:rPr lang="zh-CN" altLang="en-US" sz="1100" dirty="0"/>
                        <a:t>开源</a:t>
                      </a:r>
                      <a:endParaRPr lang="zh-CN" altLang="en-US" sz="1100" dirty="0"/>
                    </a:p>
                  </a:txBody>
                  <a:tcPr/>
                </a:tc>
                <a:tc>
                  <a:txBody>
                    <a:bodyPr/>
                    <a:lstStyle/>
                    <a:p>
                      <a:r>
                        <a:rPr lang="en-US" altLang="zh-CN" sz="1100" dirty="0"/>
                        <a:t>VS</a:t>
                      </a:r>
                      <a:r>
                        <a:rPr lang="zh-CN" altLang="en-US" sz="1100" dirty="0"/>
                        <a:t>树</a:t>
                      </a:r>
                      <a:endParaRPr lang="zh-CN" altLang="en-US" sz="1100" dirty="0"/>
                    </a:p>
                  </a:txBody>
                  <a:tcPr/>
                </a:tc>
                <a:tc>
                  <a:txBody>
                    <a:bodyPr/>
                    <a:lstStyle/>
                    <a:p>
                      <a:r>
                        <a:rPr lang="en-US" altLang="zh-CN" sz="1100" dirty="0"/>
                        <a:t>C++</a:t>
                      </a:r>
                      <a:endParaRPr lang="zh-CN" altLang="en-US" sz="1100" dirty="0"/>
                    </a:p>
                  </a:txBody>
                  <a:tcPr/>
                </a:tc>
                <a:tc>
                  <a:txBody>
                    <a:bodyPr/>
                    <a:lstStyle/>
                    <a:p>
                      <a:r>
                        <a:rPr lang="zh-CN" altLang="en-US" sz="1100" dirty="0"/>
                        <a:t>科研原型系统，原生图存储</a:t>
                      </a:r>
                      <a:endParaRPr lang="zh-CN" altLang="en-US" sz="1100" dirty="0"/>
                    </a:p>
                  </a:txBody>
                  <a:tcPr/>
                </a:tc>
              </a:tr>
              <a:tr h="265193">
                <a:tc vMerge="1">
                  <a:tcPr/>
                </a:tc>
                <a:tc>
                  <a:txBody>
                    <a:bodyPr/>
                    <a:lstStyle/>
                    <a:p>
                      <a:r>
                        <a:rPr lang="en-US" altLang="zh-CN" sz="1100" dirty="0"/>
                        <a:t>Virtuoso</a:t>
                      </a:r>
                      <a:endParaRPr lang="zh-CN" altLang="en-US" sz="1100" dirty="0"/>
                    </a:p>
                  </a:txBody>
                  <a:tcPr/>
                </a:tc>
                <a:tc>
                  <a:txBody>
                    <a:bodyPr/>
                    <a:lstStyle/>
                    <a:p>
                      <a:r>
                        <a:rPr lang="zh-CN" altLang="en-US" sz="1100" dirty="0"/>
                        <a:t>商业</a:t>
                      </a:r>
                      <a:endParaRPr lang="zh-CN" altLang="en-US" sz="1100" dirty="0"/>
                    </a:p>
                  </a:txBody>
                  <a:tcPr/>
                </a:tc>
                <a:tc>
                  <a:txBody>
                    <a:bodyPr/>
                    <a:lstStyle/>
                    <a:p>
                      <a:r>
                        <a:rPr lang="zh-CN" altLang="en-US" sz="1100" dirty="0"/>
                        <a:t>多模型混合</a:t>
                      </a:r>
                      <a:endParaRPr lang="zh-CN" altLang="en-US" sz="1100" dirty="0"/>
                    </a:p>
                  </a:txBody>
                  <a:tcPr/>
                </a:tc>
                <a:tc>
                  <a:txBody>
                    <a:bodyPr/>
                    <a:lstStyle/>
                    <a:p>
                      <a:r>
                        <a:rPr lang="en-US" altLang="zh-CN" sz="1100" dirty="0"/>
                        <a:t>C/C++</a:t>
                      </a:r>
                      <a:endParaRPr lang="zh-CN" altLang="en-US" sz="1100" dirty="0"/>
                    </a:p>
                  </a:txBody>
                  <a:tcPr/>
                </a:tc>
                <a:tc>
                  <a:txBody>
                    <a:bodyPr/>
                    <a:lstStyle/>
                    <a:p>
                      <a:r>
                        <a:rPr lang="zh-CN" altLang="en-US" sz="1100" dirty="0"/>
                        <a:t>语义</a:t>
                      </a:r>
                      <a:r>
                        <a:rPr lang="en-US" altLang="zh-CN" sz="1100" dirty="0"/>
                        <a:t>Web</a:t>
                      </a:r>
                      <a:r>
                        <a:rPr lang="zh-CN" altLang="en-US" sz="1100" dirty="0"/>
                        <a:t>项目常用</a:t>
                      </a:r>
                      <a:r>
                        <a:rPr lang="en-US" altLang="zh-CN" sz="1100" dirty="0"/>
                        <a:t>RDF</a:t>
                      </a:r>
                      <a:r>
                        <a:rPr lang="zh-CN" altLang="en-US" sz="1100" dirty="0"/>
                        <a:t>数据库</a:t>
                      </a:r>
                      <a:endParaRPr lang="zh-CN" altLang="en-US" sz="1100" dirty="0"/>
                    </a:p>
                  </a:txBody>
                  <a:tcPr/>
                </a:tc>
              </a:tr>
              <a:tr h="265193">
                <a:tc vMerge="1">
                  <a:tcPr/>
                </a:tc>
                <a:tc>
                  <a:txBody>
                    <a:bodyPr/>
                    <a:lstStyle/>
                    <a:p>
                      <a:r>
                        <a:rPr lang="en-US" altLang="zh-CN" sz="1100" dirty="0" err="1"/>
                        <a:t>Blazegraph</a:t>
                      </a:r>
                      <a:endParaRPr lang="zh-CN" altLang="en-US" sz="1100" dirty="0"/>
                    </a:p>
                  </a:txBody>
                  <a:tcPr/>
                </a:tc>
                <a:tc>
                  <a:txBody>
                    <a:bodyPr/>
                    <a:lstStyle/>
                    <a:p>
                      <a:r>
                        <a:rPr lang="zh-CN" altLang="en-US" sz="1100" dirty="0"/>
                        <a:t>商业</a:t>
                      </a:r>
                      <a:endParaRPr lang="zh-CN" altLang="en-US" sz="1100" dirty="0"/>
                    </a:p>
                  </a:txBody>
                  <a:tcPr/>
                </a:tc>
                <a:tc>
                  <a:txBody>
                    <a:bodyPr/>
                    <a:lstStyle/>
                    <a:p>
                      <a:r>
                        <a:rPr lang="zh-CN" altLang="en-US" sz="1100" dirty="0"/>
                        <a:t>三元组索引</a:t>
                      </a:r>
                      <a:endParaRPr lang="zh-CN" altLang="en-US" sz="1100" dirty="0"/>
                    </a:p>
                  </a:txBody>
                  <a:tcPr/>
                </a:tc>
                <a:tc>
                  <a:txBody>
                    <a:bodyPr/>
                    <a:lstStyle/>
                    <a:p>
                      <a:r>
                        <a:rPr lang="en-US" altLang="zh-CN" sz="1100" dirty="0"/>
                        <a:t>Java</a:t>
                      </a:r>
                      <a:endParaRPr lang="zh-CN" altLang="en-US" sz="1100" dirty="0"/>
                    </a:p>
                  </a:txBody>
                  <a:tcPr/>
                </a:tc>
                <a:tc>
                  <a:txBody>
                    <a:bodyPr/>
                    <a:lstStyle/>
                    <a:p>
                      <a:r>
                        <a:rPr lang="zh-CN" altLang="en-US" sz="1100" dirty="0"/>
                        <a:t>基于</a:t>
                      </a:r>
                      <a:r>
                        <a:rPr lang="en-US" altLang="zh-CN" sz="1100" dirty="0"/>
                        <a:t>RDF</a:t>
                      </a:r>
                      <a:r>
                        <a:rPr lang="zh-CN" altLang="en-US" sz="1100" dirty="0"/>
                        <a:t>三元组库的图数据库</a:t>
                      </a:r>
                      <a:endParaRPr lang="zh-CN" altLang="en-US" sz="1100" dirty="0"/>
                    </a:p>
                  </a:txBody>
                  <a:tcPr/>
                </a:tc>
              </a:tr>
              <a:tr h="265193">
                <a:tc rowSpan="4">
                  <a:txBody>
                    <a:bodyPr/>
                    <a:lstStyle/>
                    <a:p>
                      <a:endParaRPr lang="en-US" altLang="zh-CN" sz="1100" dirty="0"/>
                    </a:p>
                    <a:p>
                      <a:endParaRPr lang="en-US" altLang="zh-CN" sz="1100" dirty="0"/>
                    </a:p>
                    <a:p>
                      <a:r>
                        <a:rPr lang="zh-CN" altLang="en-US" sz="1100" dirty="0"/>
                        <a:t>图数据库</a:t>
                      </a:r>
                      <a:endParaRPr lang="zh-CN" altLang="en-US" sz="1100" dirty="0"/>
                    </a:p>
                  </a:txBody>
                  <a:tcPr/>
                </a:tc>
                <a:tc>
                  <a:txBody>
                    <a:bodyPr/>
                    <a:lstStyle/>
                    <a:p>
                      <a:r>
                        <a:rPr lang="en-US" altLang="zh-CN" sz="1100" dirty="0"/>
                        <a:t>Neo4j</a:t>
                      </a:r>
                      <a:endParaRPr lang="zh-CN" altLang="en-US" sz="1100" dirty="0"/>
                    </a:p>
                  </a:txBody>
                  <a:tcPr/>
                </a:tc>
                <a:tc>
                  <a:txBody>
                    <a:bodyPr/>
                    <a:lstStyle/>
                    <a:p>
                      <a:r>
                        <a:rPr lang="zh-CN" altLang="en-US" sz="1100" dirty="0"/>
                        <a:t>开源</a:t>
                      </a:r>
                      <a:r>
                        <a:rPr lang="en-US" altLang="zh-CN" sz="1100" dirty="0"/>
                        <a:t>/</a:t>
                      </a:r>
                      <a:r>
                        <a:rPr lang="zh-CN" altLang="en-US" sz="1100" dirty="0"/>
                        <a:t>商业</a:t>
                      </a:r>
                      <a:endParaRPr lang="zh-CN" altLang="en-US" sz="1100" dirty="0"/>
                    </a:p>
                  </a:txBody>
                  <a:tcPr/>
                </a:tc>
                <a:tc>
                  <a:txBody>
                    <a:bodyPr/>
                    <a:lstStyle/>
                    <a:p>
                      <a:r>
                        <a:rPr lang="zh-CN" altLang="en-US" sz="1100" dirty="0"/>
                        <a:t>原生图存储</a:t>
                      </a:r>
                      <a:endParaRPr lang="zh-CN" altLang="en-US" sz="1100" dirty="0"/>
                    </a:p>
                  </a:txBody>
                  <a:tcPr/>
                </a:tc>
                <a:tc>
                  <a:txBody>
                    <a:bodyPr/>
                    <a:lstStyle/>
                    <a:p>
                      <a:r>
                        <a:rPr lang="en-US" altLang="zh-CN" sz="1100" dirty="0"/>
                        <a:t>Java</a:t>
                      </a:r>
                      <a:endParaRPr lang="zh-CN" altLang="en-US" sz="1100" dirty="0"/>
                    </a:p>
                  </a:txBody>
                  <a:tcPr/>
                </a:tc>
                <a:tc>
                  <a:txBody>
                    <a:bodyPr/>
                    <a:lstStyle/>
                    <a:p>
                      <a:r>
                        <a:rPr lang="zh-CN" altLang="en-US" sz="1100" dirty="0"/>
                        <a:t>最流行的图数据库</a:t>
                      </a:r>
                      <a:endParaRPr lang="zh-CN" altLang="en-US" sz="1100" dirty="0"/>
                    </a:p>
                  </a:txBody>
                  <a:tcPr/>
                </a:tc>
              </a:tr>
              <a:tr h="265193">
                <a:tc vMerge="1">
                  <a:tcPr/>
                </a:tc>
                <a:tc>
                  <a:txBody>
                    <a:bodyPr/>
                    <a:lstStyle/>
                    <a:p>
                      <a:r>
                        <a:rPr lang="en-US" altLang="zh-CN" sz="1100" dirty="0" err="1"/>
                        <a:t>JanusGraph</a:t>
                      </a:r>
                      <a:endParaRPr lang="zh-CN" altLang="en-US" sz="1100" dirty="0"/>
                    </a:p>
                  </a:txBody>
                  <a:tcPr/>
                </a:tc>
                <a:tc>
                  <a:txBody>
                    <a:bodyPr/>
                    <a:lstStyle/>
                    <a:p>
                      <a:r>
                        <a:rPr lang="zh-CN" altLang="en-US" sz="1100" dirty="0"/>
                        <a:t>开源</a:t>
                      </a:r>
                      <a:endParaRPr lang="zh-CN" altLang="en-US" sz="1100" dirty="0"/>
                    </a:p>
                  </a:txBody>
                  <a:tcPr/>
                </a:tc>
                <a:tc>
                  <a:txBody>
                    <a:bodyPr/>
                    <a:lstStyle/>
                    <a:p>
                      <a:r>
                        <a:rPr lang="zh-CN" altLang="en-US" sz="1100" dirty="0"/>
                        <a:t>分布式存储</a:t>
                      </a:r>
                      <a:endParaRPr lang="zh-CN" altLang="en-US" sz="1100" dirty="0"/>
                    </a:p>
                  </a:txBody>
                  <a:tcPr/>
                </a:tc>
                <a:tc>
                  <a:txBody>
                    <a:bodyPr/>
                    <a:lstStyle/>
                    <a:p>
                      <a:r>
                        <a:rPr lang="en-US" altLang="zh-CN" sz="1100" dirty="0"/>
                        <a:t>Java</a:t>
                      </a:r>
                      <a:endParaRPr lang="zh-CN" altLang="en-US" sz="1100" dirty="0"/>
                    </a:p>
                  </a:txBody>
                  <a:tcPr/>
                </a:tc>
                <a:tc>
                  <a:txBody>
                    <a:bodyPr/>
                    <a:lstStyle/>
                    <a:p>
                      <a:r>
                        <a:rPr lang="zh-CN" altLang="en-US" sz="1100" dirty="0"/>
                        <a:t>分布式图数据库</a:t>
                      </a:r>
                      <a:endParaRPr lang="zh-CN" altLang="en-US" sz="1100" dirty="0"/>
                    </a:p>
                  </a:txBody>
                  <a:tcPr/>
                </a:tc>
              </a:tr>
              <a:tr h="265193">
                <a:tc vMerge="1">
                  <a:tcPr/>
                </a:tc>
                <a:tc>
                  <a:txBody>
                    <a:bodyPr/>
                    <a:lstStyle/>
                    <a:p>
                      <a:r>
                        <a:rPr lang="en-US" altLang="zh-CN" sz="1100" dirty="0" err="1"/>
                        <a:t>OrientDB</a:t>
                      </a:r>
                      <a:endParaRPr lang="zh-CN" altLang="en-US" sz="1100" dirty="0"/>
                    </a:p>
                  </a:txBody>
                  <a:tcPr/>
                </a:tc>
                <a:tc>
                  <a:txBody>
                    <a:bodyPr/>
                    <a:lstStyle/>
                    <a:p>
                      <a:r>
                        <a:rPr lang="zh-CN" altLang="en-US" sz="1100" dirty="0"/>
                        <a:t>商业</a:t>
                      </a:r>
                      <a:endParaRPr lang="zh-CN" altLang="en-US" sz="1100" dirty="0"/>
                    </a:p>
                  </a:txBody>
                  <a:tcPr/>
                </a:tc>
                <a:tc>
                  <a:txBody>
                    <a:bodyPr/>
                    <a:lstStyle/>
                    <a:p>
                      <a:r>
                        <a:rPr lang="zh-CN" altLang="en-US" sz="1100" dirty="0"/>
                        <a:t>原生图存储</a:t>
                      </a:r>
                      <a:endParaRPr lang="zh-CN" altLang="en-US" sz="1100" dirty="0"/>
                    </a:p>
                  </a:txBody>
                  <a:tcPr/>
                </a:tc>
                <a:tc>
                  <a:txBody>
                    <a:bodyPr/>
                    <a:lstStyle/>
                    <a:p>
                      <a:r>
                        <a:rPr lang="en-US" altLang="zh-CN" sz="1100" dirty="0"/>
                        <a:t>Java</a:t>
                      </a:r>
                      <a:endParaRPr lang="zh-CN" altLang="en-US" sz="1100" dirty="0"/>
                    </a:p>
                  </a:txBody>
                  <a:tcPr/>
                </a:tc>
                <a:tc>
                  <a:txBody>
                    <a:bodyPr/>
                    <a:lstStyle/>
                    <a:p>
                      <a:r>
                        <a:rPr lang="zh-CN" altLang="en-US" sz="1100" dirty="0"/>
                        <a:t>支持多模型数据管理</a:t>
                      </a:r>
                      <a:endParaRPr lang="zh-CN" altLang="en-US" sz="1100" dirty="0"/>
                    </a:p>
                  </a:txBody>
                  <a:tcPr/>
                </a:tc>
              </a:tr>
              <a:tr h="265193">
                <a:tc vMerge="1">
                  <a:tcPr/>
                </a:tc>
                <a:tc>
                  <a:txBody>
                    <a:bodyPr/>
                    <a:lstStyle/>
                    <a:p>
                      <a:r>
                        <a:rPr lang="en-US" altLang="zh-CN" sz="1100" dirty="0"/>
                        <a:t>Cayley</a:t>
                      </a:r>
                      <a:endParaRPr lang="zh-CN" altLang="en-US" sz="1100" dirty="0"/>
                    </a:p>
                  </a:txBody>
                  <a:tcPr/>
                </a:tc>
                <a:tc>
                  <a:txBody>
                    <a:bodyPr/>
                    <a:lstStyle/>
                    <a:p>
                      <a:r>
                        <a:rPr lang="zh-CN" altLang="en-US" sz="1100" dirty="0"/>
                        <a:t>开源</a:t>
                      </a:r>
                      <a:endParaRPr lang="zh-CN" altLang="en-US" sz="1100" dirty="0"/>
                    </a:p>
                  </a:txBody>
                  <a:tcPr/>
                </a:tc>
                <a:tc>
                  <a:txBody>
                    <a:bodyPr/>
                    <a:lstStyle/>
                    <a:p>
                      <a:r>
                        <a:rPr lang="zh-CN" altLang="en-US" sz="1100" dirty="0"/>
                        <a:t>外部存储</a:t>
                      </a:r>
                      <a:endParaRPr lang="zh-CN" altLang="en-US" sz="1100" dirty="0"/>
                    </a:p>
                  </a:txBody>
                  <a:tcPr/>
                </a:tc>
                <a:tc>
                  <a:txBody>
                    <a:bodyPr/>
                    <a:lstStyle/>
                    <a:p>
                      <a:r>
                        <a:rPr lang="en-US" altLang="zh-CN" sz="1100" dirty="0"/>
                        <a:t>Go</a:t>
                      </a:r>
                      <a:endParaRPr lang="zh-CN" altLang="en-US" sz="1100" dirty="0"/>
                    </a:p>
                  </a:txBody>
                  <a:tcPr/>
                </a:tc>
                <a:tc>
                  <a:txBody>
                    <a:bodyPr/>
                    <a:lstStyle/>
                    <a:p>
                      <a:r>
                        <a:rPr lang="zh-CN" altLang="en-US" sz="1100" dirty="0"/>
                        <a:t>轻量级开源图数据库</a:t>
                      </a:r>
                      <a:endParaRPr lang="zh-CN" altLang="en-US" sz="1100"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6346" y="1907346"/>
            <a:ext cx="4905032" cy="1360712"/>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3600" dirty="0">
                <a:solidFill>
                  <a:schemeClr val="tx1"/>
                </a:solidFill>
              </a:rPr>
              <a:t>05.</a:t>
            </a:r>
            <a:r>
              <a:rPr lang="zh-CN" altLang="en-US" sz="3600" dirty="0">
                <a:solidFill>
                  <a:schemeClr val="tx1"/>
                </a:solidFill>
              </a:rPr>
              <a:t>知识存储关键技术</a:t>
            </a:r>
            <a:endParaRPr lang="en-US" altLang="zh-CN" sz="3600" dirty="0">
              <a:solidFill>
                <a:schemeClr val="tx1"/>
              </a:solidFill>
            </a:endParaRPr>
          </a:p>
          <a:p>
            <a:pPr algn="l"/>
            <a:endParaRPr lang="en-US" altLang="zh-CN" sz="2400" dirty="0">
              <a:solidFill>
                <a:schemeClr val="tx1"/>
              </a:solidFill>
            </a:endParaRPr>
          </a:p>
          <a:p>
            <a:r>
              <a:rPr lang="zh-CN" altLang="en-US" sz="2400" dirty="0">
                <a:solidFill>
                  <a:schemeClr val="tx1"/>
                </a:solidFill>
              </a:rPr>
              <a:t>汇报人：黄检宝</a:t>
            </a:r>
            <a:endParaRPr lang="en-US" altLang="zh-CN" sz="2400" dirty="0">
              <a:solidFill>
                <a:schemeClr val="tx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655745"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Neo4j</a:t>
            </a:r>
            <a:r>
              <a:rPr lang="zh-CN" altLang="en-US" sz="2000" dirty="0">
                <a:solidFill>
                  <a:schemeClr val="tx1"/>
                </a:solidFill>
              </a:rPr>
              <a:t>简介</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1692250" y="1079996"/>
            <a:ext cx="6048672" cy="3539430"/>
          </a:xfrm>
          <a:prstGeom prst="rect">
            <a:avLst/>
          </a:prstGeom>
          <a:noFill/>
        </p:spPr>
        <p:txBody>
          <a:bodyPr wrap="square" rtlCol="0">
            <a:spAutoFit/>
          </a:bodyPr>
          <a:lstStyle/>
          <a:p>
            <a:r>
              <a:rPr lang="en-US" altLang="zh-CN" dirty="0"/>
              <a:t>Neo4j</a:t>
            </a:r>
            <a:r>
              <a:rPr lang="zh-CN" altLang="en-US" dirty="0"/>
              <a:t>是一个开源的</a:t>
            </a:r>
            <a:r>
              <a:rPr lang="en-US" altLang="zh-CN" dirty="0"/>
              <a:t>NoSQL</a:t>
            </a:r>
            <a:r>
              <a:rPr lang="zh-CN" altLang="en-US" dirty="0"/>
              <a:t>图形数据库，</a:t>
            </a:r>
            <a:r>
              <a:rPr lang="en-US" altLang="zh-CN" dirty="0"/>
              <a:t>2003</a:t>
            </a:r>
            <a:r>
              <a:rPr lang="zh-CN" altLang="en-US" dirty="0"/>
              <a:t>年开始开发，使用</a:t>
            </a:r>
            <a:r>
              <a:rPr lang="en-US" altLang="zh-CN" dirty="0" err="1"/>
              <a:t>scala</a:t>
            </a:r>
            <a:r>
              <a:rPr lang="zh-CN" altLang="en-US" dirty="0"/>
              <a:t>和</a:t>
            </a:r>
            <a:r>
              <a:rPr lang="en-US" altLang="zh-CN" dirty="0"/>
              <a:t>java</a:t>
            </a:r>
            <a:r>
              <a:rPr lang="zh-CN" altLang="en-US" dirty="0"/>
              <a:t>语言，</a:t>
            </a:r>
            <a:r>
              <a:rPr lang="en-US" altLang="zh-CN" dirty="0"/>
              <a:t>2007</a:t>
            </a:r>
            <a:r>
              <a:rPr lang="zh-CN" altLang="en-US" dirty="0"/>
              <a:t>年开始发布。</a:t>
            </a:r>
            <a:endParaRPr lang="en-US" altLang="zh-CN" dirty="0"/>
          </a:p>
          <a:p>
            <a:endParaRPr lang="en-US" altLang="zh-CN" dirty="0"/>
          </a:p>
          <a:p>
            <a:pPr marL="285750" indent="-285750">
              <a:buFont typeface="Arial" charset="0"/>
              <a:buChar char="•"/>
            </a:pPr>
            <a:r>
              <a:rPr lang="zh-CN" altLang="en-US" dirty="0"/>
              <a:t>是世界上最先进的图数据库之一，提供原生的图数据库存储，检索和处理；</a:t>
            </a:r>
            <a:endParaRPr lang="en-US" altLang="zh-CN" dirty="0"/>
          </a:p>
          <a:p>
            <a:pPr marL="285750" indent="-285750">
              <a:buFont typeface="Arial" charset="0"/>
              <a:buChar char="•"/>
            </a:pPr>
            <a:endParaRPr lang="en-US" altLang="zh-CN" dirty="0"/>
          </a:p>
          <a:p>
            <a:pPr marL="285750" indent="-285750">
              <a:buFont typeface="Arial" charset="0"/>
              <a:buChar char="•"/>
            </a:pPr>
            <a:r>
              <a:rPr lang="zh-CN" altLang="en-US" dirty="0"/>
              <a:t>采用属性图模型（</a:t>
            </a:r>
            <a:r>
              <a:rPr lang="en-US" altLang="zh-CN" dirty="0"/>
              <a:t>Property graph model), </a:t>
            </a:r>
            <a:r>
              <a:rPr lang="zh-CN" altLang="en-US" dirty="0"/>
              <a:t>极大的完善和丰富图数据模型；</a:t>
            </a:r>
            <a:endParaRPr lang="en-US" altLang="zh-CN" dirty="0"/>
          </a:p>
          <a:p>
            <a:pPr marL="285750" indent="-285750">
              <a:buFont typeface="Arial" charset="0"/>
              <a:buChar char="•"/>
            </a:pPr>
            <a:endParaRPr lang="en-US" altLang="zh-CN" dirty="0"/>
          </a:p>
          <a:p>
            <a:pPr marL="285750" indent="-285750">
              <a:buFont typeface="Arial" charset="0"/>
              <a:buChar char="•"/>
            </a:pPr>
            <a:r>
              <a:rPr lang="zh-CN" altLang="en-US" dirty="0"/>
              <a:t>专属查询语言</a:t>
            </a:r>
            <a:r>
              <a:rPr lang="en-US" altLang="zh-CN" dirty="0"/>
              <a:t>Cypher, </a:t>
            </a:r>
            <a:r>
              <a:rPr lang="zh-CN" altLang="en-US" dirty="0"/>
              <a:t>直观高效</a:t>
            </a:r>
            <a:endParaRPr lang="en-US" altLang="zh-CN" dirty="0"/>
          </a:p>
          <a:p>
            <a:pPr marL="285750" indent="-285750">
              <a:buFont typeface="Arial" charset="0"/>
              <a:buChar char="•"/>
            </a:pPr>
            <a:endParaRPr lang="en-US" altLang="zh-CN" dirty="0"/>
          </a:p>
          <a:p>
            <a:pPr marL="285750" indent="-285750">
              <a:buFont typeface="Arial" charset="0"/>
              <a:buChar char="•"/>
            </a:pPr>
            <a:endParaRPr lang="en-US" altLang="zh-CN" dirty="0"/>
          </a:p>
          <a:p>
            <a:r>
              <a:rPr lang="zh-CN" altLang="en-US" dirty="0"/>
              <a:t>官网： </a:t>
            </a:r>
            <a:r>
              <a:rPr lang="en-US" altLang="zh-CN" dirty="0">
                <a:hlinkClick r:id="rId2"/>
              </a:rPr>
              <a:t>https://neo4j.com/</a:t>
            </a:r>
            <a:endParaRPr lang="en-US" altLang="zh-CN" dirty="0"/>
          </a:p>
          <a:p>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950698"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Neo4j</a:t>
            </a:r>
            <a:r>
              <a:rPr lang="zh-CN" altLang="en-US" sz="2000" dirty="0">
                <a:solidFill>
                  <a:schemeClr val="tx1"/>
                </a:solidFill>
              </a:rPr>
              <a:t>的优点</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1908274" y="935980"/>
            <a:ext cx="5472608" cy="4031873"/>
          </a:xfrm>
          <a:prstGeom prst="rect">
            <a:avLst/>
          </a:prstGeom>
          <a:noFill/>
        </p:spPr>
        <p:txBody>
          <a:bodyPr wrap="square" rtlCol="0">
            <a:spAutoFit/>
          </a:bodyPr>
          <a:lstStyle/>
          <a:p>
            <a:pPr marL="285750" indent="-285750">
              <a:buFont typeface="Arial" charset="0"/>
              <a:buChar char="•"/>
            </a:pPr>
            <a:r>
              <a:rPr lang="zh-CN" altLang="en-US" dirty="0"/>
              <a:t>这是很</a:t>
            </a:r>
            <a:r>
              <a:rPr lang="zh-CN" altLang="en-US" dirty="0">
                <a:solidFill>
                  <a:srgbClr val="FF0000"/>
                </a:solidFill>
              </a:rPr>
              <a:t>容易</a:t>
            </a:r>
            <a:r>
              <a:rPr lang="zh-CN" altLang="en-US" dirty="0"/>
              <a:t>以表示</a:t>
            </a:r>
            <a:r>
              <a:rPr lang="zh-CN" altLang="en-US" dirty="0">
                <a:solidFill>
                  <a:srgbClr val="FF0000"/>
                </a:solidFill>
              </a:rPr>
              <a:t>连接数据</a:t>
            </a:r>
            <a:r>
              <a:rPr lang="zh-CN" altLang="en-US" dirty="0"/>
              <a:t>。</a:t>
            </a:r>
            <a:endParaRPr lang="en-US" altLang="zh-CN" dirty="0"/>
          </a:p>
          <a:p>
            <a:pPr marL="285750" indent="-285750">
              <a:buFont typeface="Arial" charset="0"/>
              <a:buChar char="•"/>
            </a:pPr>
            <a:endParaRPr lang="en-US" altLang="zh-CN" dirty="0"/>
          </a:p>
          <a:p>
            <a:pPr marL="285750" indent="-285750">
              <a:buFont typeface="Arial" charset="0"/>
              <a:buChar char="•"/>
            </a:pPr>
            <a:r>
              <a:rPr lang="zh-CN" altLang="en-US" dirty="0"/>
              <a:t>它</a:t>
            </a:r>
            <a:r>
              <a:rPr lang="zh-CN" altLang="en-US" dirty="0">
                <a:solidFill>
                  <a:srgbClr val="FF0000"/>
                </a:solidFill>
              </a:rPr>
              <a:t>不需要复杂的连接来获取连接</a:t>
            </a:r>
            <a:r>
              <a:rPr lang="en-US" altLang="zh-CN" dirty="0">
                <a:solidFill>
                  <a:srgbClr val="FF0000"/>
                </a:solidFill>
              </a:rPr>
              <a:t>/</a:t>
            </a:r>
            <a:r>
              <a:rPr lang="zh-CN" altLang="en-US" dirty="0">
                <a:solidFill>
                  <a:srgbClr val="FF0000"/>
                </a:solidFill>
              </a:rPr>
              <a:t>相关的数据</a:t>
            </a:r>
            <a:r>
              <a:rPr lang="zh-CN" altLang="en-US" dirty="0"/>
              <a:t>，因为它是非常方便地检索它的相邻节点或关系的细节没有加入或索引。 </a:t>
            </a:r>
            <a:endParaRPr lang="zh-CN" altLang="en-US" dirty="0"/>
          </a:p>
          <a:p>
            <a:endParaRPr lang="zh-CN" altLang="en-US" dirty="0"/>
          </a:p>
          <a:p>
            <a:pPr marL="285750" indent="-285750">
              <a:buFont typeface="Arial" charset="0"/>
              <a:buChar char="•"/>
            </a:pPr>
            <a:r>
              <a:rPr lang="zh-CN" altLang="en-US" dirty="0"/>
              <a:t>它表示半结构化数据变得非常容易。</a:t>
            </a:r>
            <a:endParaRPr lang="zh-CN" altLang="en-US" dirty="0"/>
          </a:p>
          <a:p>
            <a:pPr marL="285750" indent="-285750">
              <a:buFont typeface="Arial" charset="0"/>
              <a:buChar char="•"/>
            </a:pPr>
            <a:endParaRPr lang="zh-CN" altLang="en-US" dirty="0"/>
          </a:p>
          <a:p>
            <a:pPr marL="285750" indent="-285750">
              <a:buFont typeface="Arial" charset="0"/>
              <a:buChar char="•"/>
            </a:pPr>
            <a:r>
              <a:rPr lang="en-US" altLang="zh-CN" dirty="0"/>
              <a:t>Neo4j</a:t>
            </a:r>
            <a:r>
              <a:rPr lang="zh-CN" altLang="en-US" dirty="0"/>
              <a:t>的</a:t>
            </a:r>
            <a:r>
              <a:rPr lang="en-US" altLang="zh-CN" dirty="0"/>
              <a:t>CQL</a:t>
            </a:r>
            <a:r>
              <a:rPr lang="zh-CN" altLang="en-US" dirty="0">
                <a:solidFill>
                  <a:srgbClr val="FF0000"/>
                </a:solidFill>
              </a:rPr>
              <a:t>查询语言</a:t>
            </a:r>
            <a:r>
              <a:rPr lang="zh-CN" altLang="en-US" dirty="0"/>
              <a:t>命令在人性化的可读格式，</a:t>
            </a:r>
            <a:r>
              <a:rPr lang="zh-CN" altLang="en-US" dirty="0">
                <a:solidFill>
                  <a:srgbClr val="FF0000"/>
                </a:solidFill>
              </a:rPr>
              <a:t>非常简单易学。</a:t>
            </a:r>
            <a:endParaRPr lang="zh-CN" altLang="en-US" dirty="0">
              <a:solidFill>
                <a:srgbClr val="FF0000"/>
              </a:solidFill>
            </a:endParaRPr>
          </a:p>
          <a:p>
            <a:pPr marL="285750" indent="-285750">
              <a:buFont typeface="Arial" charset="0"/>
              <a:buChar char="•"/>
            </a:pPr>
            <a:endParaRPr lang="zh-CN" altLang="en-US" dirty="0"/>
          </a:p>
          <a:p>
            <a:pPr marL="285750" indent="-285750">
              <a:buFont typeface="Arial" charset="0"/>
              <a:buChar char="•"/>
            </a:pPr>
            <a:r>
              <a:rPr lang="zh-CN" altLang="en-US" dirty="0"/>
              <a:t>它使用简单，功能</a:t>
            </a:r>
            <a:r>
              <a:rPr lang="zh-CN" altLang="en-US" dirty="0">
                <a:solidFill>
                  <a:srgbClr val="FF0000"/>
                </a:solidFill>
              </a:rPr>
              <a:t>强大的数据模型</a:t>
            </a:r>
            <a:r>
              <a:rPr lang="zh-CN" altLang="en-US" dirty="0"/>
              <a:t>。</a:t>
            </a:r>
            <a:endParaRPr lang="en-US" altLang="zh-CN" dirty="0"/>
          </a:p>
          <a:p>
            <a:pPr marL="285750" indent="-285750">
              <a:buFont typeface="Arial" charset="0"/>
              <a:buChar char="•"/>
            </a:pPr>
            <a:endParaRPr lang="en-US" altLang="zh-CN" dirty="0"/>
          </a:p>
          <a:p>
            <a:pPr marL="285750" indent="-285750">
              <a:buFont typeface="Arial" charset="0"/>
              <a:buChar char="•"/>
            </a:pPr>
            <a:r>
              <a:rPr lang="zh-CN" altLang="en-US" dirty="0"/>
              <a:t>这是很容易和</a:t>
            </a:r>
            <a:r>
              <a:rPr lang="zh-CN" altLang="en-US" dirty="0">
                <a:solidFill>
                  <a:srgbClr val="FF0000"/>
                </a:solidFill>
              </a:rPr>
              <a:t>更快的检索</a:t>
            </a:r>
            <a:r>
              <a:rPr lang="zh-CN" altLang="en-US" dirty="0"/>
              <a:t>更多的数据</a:t>
            </a:r>
            <a:r>
              <a:rPr lang="en-US" altLang="zh-CN" dirty="0"/>
              <a:t>/</a:t>
            </a:r>
            <a:r>
              <a:rPr lang="zh-CN" altLang="en-US" dirty="0"/>
              <a:t>遍历</a:t>
            </a:r>
            <a:r>
              <a:rPr lang="en-US" altLang="zh-CN" dirty="0"/>
              <a:t>/</a:t>
            </a:r>
            <a:r>
              <a:rPr lang="zh-CN" altLang="en-US" dirty="0"/>
              <a:t>导航。</a:t>
            </a:r>
            <a:endParaRPr lang="zh-CN" altLang="en-US" dirty="0"/>
          </a:p>
          <a:p>
            <a:pPr marL="285750" indent="-285750">
              <a:buFont typeface="Arial" charset="0"/>
              <a:buChar char="•"/>
            </a:pPr>
            <a:endParaRPr lang="zh-CN" altLang="en-US" dirty="0"/>
          </a:p>
          <a:p>
            <a:pPr marL="285750" indent="-285750">
              <a:buFont typeface="Arial" charset="0"/>
              <a:buChar char="•"/>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3720413"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Neo4j</a:t>
            </a:r>
            <a:r>
              <a:rPr lang="zh-CN" altLang="en-US" sz="2000" dirty="0">
                <a:solidFill>
                  <a:schemeClr val="tx1"/>
                </a:solidFill>
              </a:rPr>
              <a:t>对比非原生图数据库</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828154" y="863972"/>
            <a:ext cx="4824536" cy="584775"/>
          </a:xfrm>
          <a:prstGeom prst="rect">
            <a:avLst/>
          </a:prstGeom>
          <a:noFill/>
        </p:spPr>
        <p:txBody>
          <a:bodyPr wrap="square" rtlCol="0">
            <a:spAutoFit/>
          </a:bodyPr>
          <a:lstStyle/>
          <a:p>
            <a:r>
              <a:rPr lang="zh-CN" altLang="en-US" dirty="0">
                <a:solidFill>
                  <a:srgbClr val="FF0000"/>
                </a:solidFill>
              </a:rPr>
              <a:t>为什么</a:t>
            </a:r>
            <a:r>
              <a:rPr lang="en-US" altLang="zh-CN" dirty="0">
                <a:solidFill>
                  <a:srgbClr val="FF0000"/>
                </a:solidFill>
              </a:rPr>
              <a:t>Neo4j</a:t>
            </a:r>
            <a:r>
              <a:rPr lang="zh-CN" altLang="en-US" dirty="0">
                <a:solidFill>
                  <a:srgbClr val="FF0000"/>
                </a:solidFill>
              </a:rPr>
              <a:t>查询效率远高于非原生图数据库？</a:t>
            </a:r>
            <a:endParaRPr lang="zh-CN" altLang="en-US" dirty="0">
              <a:solidFill>
                <a:srgbClr val="FF0000"/>
              </a:solidFill>
            </a:endParaRPr>
          </a:p>
          <a:p>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14" y="1480429"/>
            <a:ext cx="4132757" cy="2664296"/>
          </a:xfrm>
          <a:prstGeom prst="rect">
            <a:avLst/>
          </a:prstGeom>
        </p:spPr>
      </p:pic>
      <p:sp>
        <p:nvSpPr>
          <p:cNvPr id="4" name="文本框 3"/>
          <p:cNvSpPr txBox="1"/>
          <p:nvPr/>
        </p:nvSpPr>
        <p:spPr>
          <a:xfrm>
            <a:off x="4788594" y="1827758"/>
            <a:ext cx="3960440" cy="2062103"/>
          </a:xfrm>
          <a:prstGeom prst="rect">
            <a:avLst/>
          </a:prstGeom>
          <a:noFill/>
        </p:spPr>
        <p:txBody>
          <a:bodyPr wrap="square" rtlCol="0">
            <a:spAutoFit/>
          </a:bodyPr>
          <a:lstStyle/>
          <a:p>
            <a:r>
              <a:rPr lang="zh-CN" altLang="en-US" dirty="0"/>
              <a:t>图</a:t>
            </a:r>
            <a:r>
              <a:rPr lang="en-US" altLang="zh-CN" dirty="0"/>
              <a:t>3-36</a:t>
            </a:r>
            <a:r>
              <a:rPr lang="zh-CN" altLang="en-US" dirty="0"/>
              <a:t>给出了一个全局索引的示例，一般用 </a:t>
            </a:r>
            <a:r>
              <a:rPr lang="en-US" altLang="zh-CN" dirty="0"/>
              <a:t>B+</a:t>
            </a:r>
            <a:r>
              <a:rPr lang="zh-CN" altLang="en-US" dirty="0"/>
              <a:t>树实现，如查找“张三”认识的人，需要 </a:t>
            </a:r>
            <a:r>
              <a:rPr lang="en-US" altLang="zh-CN" dirty="0"/>
              <a:t>O(</a:t>
            </a:r>
            <a:r>
              <a:rPr lang="en-US" altLang="zh-CN" dirty="0" err="1"/>
              <a:t>logn</a:t>
            </a:r>
            <a:r>
              <a:rPr lang="en-US" altLang="zh-CN" dirty="0"/>
              <a:t>)</a:t>
            </a:r>
            <a:r>
              <a:rPr lang="zh-CN" altLang="en-US" dirty="0"/>
              <a:t>的代价，其中</a:t>
            </a:r>
            <a:r>
              <a:rPr lang="en-US" altLang="zh-CN" dirty="0"/>
              <a:t>n</a:t>
            </a:r>
            <a:r>
              <a:rPr lang="zh-CN" altLang="en-US" dirty="0"/>
              <a:t>为节点总数。</a:t>
            </a:r>
            <a:endParaRPr lang="en-US" altLang="zh-CN" dirty="0"/>
          </a:p>
          <a:p>
            <a:endParaRPr lang="en-US" altLang="zh-CN" dirty="0"/>
          </a:p>
          <a:p>
            <a:endParaRPr lang="en-US" altLang="zh-CN" dirty="0"/>
          </a:p>
          <a:p>
            <a:endParaRPr lang="en-US" altLang="zh-CN" dirty="0"/>
          </a:p>
          <a:p>
            <a:r>
              <a:rPr lang="zh-CN" altLang="en-US" dirty="0">
                <a:solidFill>
                  <a:srgbClr val="FF0000"/>
                </a:solidFill>
              </a:rPr>
              <a:t>“谁认识张三”的查找代价是多少？</a:t>
            </a:r>
            <a:endParaRPr lang="en-US" altLang="zh-CN" dirty="0">
              <a:solidFill>
                <a:srgbClr val="FF0000"/>
              </a:solidFill>
            </a:endParaRPr>
          </a:p>
          <a:p>
            <a:r>
              <a:rPr lang="en-US" altLang="zh-CN" dirty="0"/>
              <a:t>O(</a:t>
            </a:r>
            <a:r>
              <a:rPr lang="en-US" altLang="zh-CN" dirty="0" err="1"/>
              <a:t>nlogn</a:t>
            </a:r>
            <a:r>
              <a:rPr lang="en-US" altLang="zh-CN" dirty="0"/>
              <a:t>)</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3720413"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Neo4j</a:t>
            </a:r>
            <a:r>
              <a:rPr lang="zh-CN" altLang="en-US" sz="2000" dirty="0">
                <a:solidFill>
                  <a:schemeClr val="tx1"/>
                </a:solidFill>
              </a:rPr>
              <a:t>对比非原生图数据库</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5" name="图片 4"/>
          <p:cNvPicPr>
            <a:picLocks noChangeAspect="1"/>
          </p:cNvPicPr>
          <p:nvPr/>
        </p:nvPicPr>
        <p:blipFill>
          <a:blip r:embed="rId2"/>
          <a:stretch>
            <a:fillRect/>
          </a:stretch>
        </p:blipFill>
        <p:spPr>
          <a:xfrm>
            <a:off x="513408" y="1275121"/>
            <a:ext cx="3195065" cy="2176857"/>
          </a:xfrm>
          <a:prstGeom prst="rect">
            <a:avLst/>
          </a:prstGeom>
        </p:spPr>
      </p:pic>
      <p:sp>
        <p:nvSpPr>
          <p:cNvPr id="6" name="文本框 5"/>
          <p:cNvSpPr txBox="1"/>
          <p:nvPr/>
        </p:nvSpPr>
        <p:spPr>
          <a:xfrm>
            <a:off x="3771335" y="1256674"/>
            <a:ext cx="4771313" cy="830997"/>
          </a:xfrm>
          <a:prstGeom prst="rect">
            <a:avLst/>
          </a:prstGeom>
          <a:noFill/>
        </p:spPr>
        <p:txBody>
          <a:bodyPr wrap="square" rtlCol="0">
            <a:spAutoFit/>
          </a:bodyPr>
          <a:lstStyle/>
          <a:p>
            <a:r>
              <a:rPr lang="zh-CN" altLang="en-US" dirty="0"/>
              <a:t>属性图是由 顶点（</a:t>
            </a:r>
            <a:r>
              <a:rPr lang="en-US" altLang="zh-CN" dirty="0"/>
              <a:t>Vertex</a:t>
            </a:r>
            <a:r>
              <a:rPr lang="zh-CN" altLang="en-US" dirty="0"/>
              <a:t>），边（</a:t>
            </a:r>
            <a:r>
              <a:rPr lang="en-US" altLang="zh-CN" dirty="0"/>
              <a:t>Edge</a:t>
            </a:r>
            <a:r>
              <a:rPr lang="zh-CN" altLang="en-US" dirty="0"/>
              <a:t>），标签（</a:t>
            </a:r>
            <a:r>
              <a:rPr lang="en-US" altLang="zh-CN" dirty="0" err="1"/>
              <a:t>Lable</a:t>
            </a:r>
            <a:r>
              <a:rPr lang="zh-CN" altLang="en-US" dirty="0"/>
              <a:t>），关系类型 还有属性（</a:t>
            </a:r>
            <a:r>
              <a:rPr lang="en-US" altLang="zh-CN" dirty="0"/>
              <a:t>Property</a:t>
            </a:r>
            <a:r>
              <a:rPr lang="zh-CN" altLang="en-US" dirty="0"/>
              <a:t>）组成的有向图。</a:t>
            </a:r>
            <a:endParaRPr lang="zh-CN" altLang="en-US" dirty="0"/>
          </a:p>
        </p:txBody>
      </p:sp>
      <p:sp>
        <p:nvSpPr>
          <p:cNvPr id="2" name="文本框 1"/>
          <p:cNvSpPr txBox="1"/>
          <p:nvPr/>
        </p:nvSpPr>
        <p:spPr>
          <a:xfrm>
            <a:off x="3807195" y="2209812"/>
            <a:ext cx="4771313" cy="1569660"/>
          </a:xfrm>
          <a:prstGeom prst="rect">
            <a:avLst/>
          </a:prstGeom>
          <a:noFill/>
        </p:spPr>
        <p:txBody>
          <a:bodyPr wrap="square" rtlCol="0">
            <a:spAutoFit/>
          </a:bodyPr>
          <a:lstStyle/>
          <a:p>
            <a:r>
              <a:rPr lang="zh-CN" altLang="en-US" dirty="0"/>
              <a:t>图</a:t>
            </a:r>
            <a:r>
              <a:rPr lang="en-US" altLang="zh-CN" dirty="0"/>
              <a:t>3-37</a:t>
            </a:r>
            <a:r>
              <a:rPr lang="zh-CN" altLang="en-US" dirty="0"/>
              <a:t>给出的是将“认识”关系作为双向可导航边进行存储的逻辑图，在其中查找“张三”认识的人，只需沿着张三的“认识”出边导航；查找认识“张三”的人，只需沿着张三的“认识”入边导航；显然，这两种操作的代价均为</a:t>
            </a:r>
            <a:r>
              <a:rPr lang="en-US" altLang="zh-CN" dirty="0">
                <a:solidFill>
                  <a:srgbClr val="FF0000"/>
                </a:solidFill>
              </a:rPr>
              <a:t>O(1)</a:t>
            </a:r>
            <a:r>
              <a:rPr lang="zh-CN" altLang="en-US" dirty="0"/>
              <a:t>，即与图数据的规模无关。</a:t>
            </a:r>
            <a:endParaRPr lang="zh-CN" altLang="en-US" dirty="0"/>
          </a:p>
        </p:txBody>
      </p:sp>
      <p:sp>
        <p:nvSpPr>
          <p:cNvPr id="3" name="文本框 2"/>
          <p:cNvSpPr txBox="1"/>
          <p:nvPr/>
        </p:nvSpPr>
        <p:spPr>
          <a:xfrm>
            <a:off x="959404" y="795979"/>
            <a:ext cx="3096344" cy="338554"/>
          </a:xfrm>
          <a:prstGeom prst="rect">
            <a:avLst/>
          </a:prstGeom>
          <a:noFill/>
        </p:spPr>
        <p:txBody>
          <a:bodyPr wrap="square" rtlCol="0">
            <a:spAutoFit/>
          </a:bodyPr>
          <a:lstStyle/>
          <a:p>
            <a:r>
              <a:rPr lang="zh-CN" altLang="en-US" dirty="0">
                <a:solidFill>
                  <a:srgbClr val="FF0000"/>
                </a:solidFill>
              </a:rPr>
              <a:t>实现真正的“无索引邻接”特性</a:t>
            </a:r>
            <a:endParaRPr lang="zh-CN" altLang="en-US" dirty="0">
              <a:solidFill>
                <a:srgbClr val="FF0000"/>
              </a:solidFill>
            </a:endParaRPr>
          </a:p>
        </p:txBody>
      </p:sp>
      <p:sp>
        <p:nvSpPr>
          <p:cNvPr id="4" name="文本框 3"/>
          <p:cNvSpPr txBox="1"/>
          <p:nvPr/>
        </p:nvSpPr>
        <p:spPr>
          <a:xfrm>
            <a:off x="612130" y="3402835"/>
            <a:ext cx="2808312" cy="830997"/>
          </a:xfrm>
          <a:prstGeom prst="rect">
            <a:avLst/>
          </a:prstGeom>
          <a:noFill/>
        </p:spPr>
        <p:txBody>
          <a:bodyPr wrap="square" rtlCol="0">
            <a:spAutoFit/>
          </a:bodyPr>
          <a:lstStyle/>
          <a:p>
            <a:r>
              <a:rPr lang="zh-CN" altLang="en-US" dirty="0"/>
              <a:t>一等公民：数据库中最基本、最核心的概念，如关系数据库中的“关系”</a:t>
            </a:r>
            <a:endParaRPr lang="zh-CN" altLang="en-US" dirty="0"/>
          </a:p>
        </p:txBody>
      </p:sp>
      <p:sp>
        <p:nvSpPr>
          <p:cNvPr id="10" name="文本框 9"/>
          <p:cNvSpPr txBox="1"/>
          <p:nvPr/>
        </p:nvSpPr>
        <p:spPr>
          <a:xfrm>
            <a:off x="3800952" y="3818333"/>
            <a:ext cx="4968552" cy="584775"/>
          </a:xfrm>
          <a:prstGeom prst="rect">
            <a:avLst/>
          </a:prstGeom>
          <a:noFill/>
        </p:spPr>
        <p:txBody>
          <a:bodyPr wrap="square" rtlCol="0">
            <a:spAutoFit/>
          </a:bodyPr>
          <a:lstStyle/>
          <a:p>
            <a:r>
              <a:rPr lang="en-US" altLang="zh-CN" dirty="0"/>
              <a:t>Neo4j </a:t>
            </a:r>
            <a:r>
              <a:rPr lang="zh-CN" altLang="en-US" dirty="0"/>
              <a:t>实现节点和边快速定位的关键是</a:t>
            </a:r>
            <a:r>
              <a:rPr lang="zh-CN" altLang="en-US" dirty="0">
                <a:solidFill>
                  <a:srgbClr val="FF0000"/>
                </a:solidFill>
              </a:rPr>
              <a:t>“定长记录”</a:t>
            </a:r>
            <a:r>
              <a:rPr lang="zh-CN" altLang="en-US" dirty="0"/>
              <a:t>的存储方案。</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035685"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RDF</a:t>
            </a:r>
            <a:r>
              <a:rPr lang="zh-CN" altLang="en-US" sz="2000" dirty="0">
                <a:solidFill>
                  <a:schemeClr val="tx1"/>
                </a:solidFill>
              </a:rPr>
              <a:t>图</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TextBox 603"/>
          <p:cNvSpPr txBox="1"/>
          <p:nvPr/>
        </p:nvSpPr>
        <p:spPr bwMode="auto">
          <a:xfrm>
            <a:off x="756285" y="935990"/>
            <a:ext cx="7482840" cy="3795395"/>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marL="285750" indent="-285750" algn="l">
              <a:lnSpc>
                <a:spcPct val="180000"/>
              </a:lnSpc>
              <a:buFont typeface="Wingdings" charset="2"/>
              <a:buChar char="l"/>
            </a:pPr>
            <a:r>
              <a:rPr lang="en-US" altLang="zh-CN" sz="1800" dirty="0">
                <a:solidFill>
                  <a:schemeClr val="tx1"/>
                </a:solidFill>
              </a:rPr>
              <a:t>RDF</a:t>
            </a:r>
            <a:r>
              <a:rPr lang="zh-CN" altLang="en-US" sz="1800" dirty="0">
                <a:solidFill>
                  <a:schemeClr val="tx1"/>
                </a:solidFill>
              </a:rPr>
              <a:t>是</a:t>
            </a:r>
            <a:r>
              <a:rPr lang="en-US" altLang="zh-CN" sz="1800" dirty="0">
                <a:solidFill>
                  <a:schemeClr val="tx1"/>
                </a:solidFill>
              </a:rPr>
              <a:t>W3C</a:t>
            </a:r>
            <a:r>
              <a:rPr lang="zh-CN" altLang="en-US" sz="1800" dirty="0">
                <a:solidFill>
                  <a:schemeClr val="tx1"/>
                </a:solidFill>
              </a:rPr>
              <a:t>制定的在语义万维网上表示和交换机可理解信息的标准数据模型。</a:t>
            </a:r>
            <a:endParaRPr lang="zh-CN" altLang="en-US" sz="1800" dirty="0">
              <a:solidFill>
                <a:schemeClr val="tx1"/>
              </a:solidFill>
            </a:endParaRPr>
          </a:p>
          <a:p>
            <a:pPr marL="285750" indent="-285750" algn="l">
              <a:lnSpc>
                <a:spcPct val="180000"/>
              </a:lnSpc>
              <a:buFont typeface="Wingdings" charset="2"/>
              <a:buChar char="l"/>
            </a:pPr>
            <a:r>
              <a:rPr lang="en-US" altLang="zh-CN" sz="1800" dirty="0">
                <a:solidFill>
                  <a:schemeClr val="tx1"/>
                </a:solidFill>
              </a:rPr>
              <a:t>RDF</a:t>
            </a:r>
            <a:r>
              <a:rPr lang="zh-CN" altLang="en-US" sz="1800" dirty="0">
                <a:solidFill>
                  <a:schemeClr val="tx1"/>
                </a:solidFill>
              </a:rPr>
              <a:t>图：三元组（</a:t>
            </a:r>
            <a:r>
              <a:rPr lang="en-US" altLang="zh-CN" sz="1800" dirty="0">
                <a:solidFill>
                  <a:schemeClr val="tx1"/>
                </a:solidFill>
              </a:rPr>
              <a:t>s,p,o</a:t>
            </a:r>
            <a:r>
              <a:rPr lang="zh-CN" altLang="en-US" sz="1800" dirty="0">
                <a:solidFill>
                  <a:schemeClr val="tx1"/>
                </a:solidFill>
              </a:rPr>
              <a:t>）有限集合。</a:t>
            </a:r>
            <a:endParaRPr lang="zh-CN" altLang="en-US" sz="1800" dirty="0">
              <a:solidFill>
                <a:schemeClr val="tx1"/>
              </a:solidFill>
            </a:endParaRPr>
          </a:p>
          <a:p>
            <a:pPr marL="742950" lvl="1" indent="-285750" algn="l">
              <a:lnSpc>
                <a:spcPct val="180000"/>
              </a:lnSpc>
              <a:buFont typeface="Arial" charset="0"/>
              <a:buChar char="•"/>
            </a:pPr>
            <a:r>
              <a:rPr lang="zh-CN" altLang="en-US" sz="1800" dirty="0">
                <a:solidFill>
                  <a:schemeClr val="tx1"/>
                </a:solidFill>
              </a:rPr>
              <a:t>一个三元组代表一个陈述句。</a:t>
            </a:r>
            <a:endParaRPr lang="zh-CN" altLang="en-US" sz="1800" dirty="0">
              <a:solidFill>
                <a:schemeClr val="tx1"/>
              </a:solidFill>
            </a:endParaRPr>
          </a:p>
          <a:p>
            <a:pPr marL="742950" lvl="1" indent="-285750" algn="l">
              <a:lnSpc>
                <a:spcPct val="180000"/>
              </a:lnSpc>
              <a:buFont typeface="Arial" charset="0"/>
              <a:buChar char="•"/>
            </a:pPr>
            <a:r>
              <a:rPr lang="en-US" altLang="zh-CN" sz="1800" dirty="0">
                <a:sym typeface="+mn-ea"/>
              </a:rPr>
              <a:t>s</a:t>
            </a:r>
            <a:r>
              <a:rPr lang="zh-CN" altLang="en-US" sz="1800" dirty="0">
                <a:sym typeface="+mn-ea"/>
              </a:rPr>
              <a:t>是主语，</a:t>
            </a:r>
            <a:r>
              <a:rPr lang="en-US" altLang="zh-CN" sz="1800" dirty="0">
                <a:sym typeface="+mn-ea"/>
              </a:rPr>
              <a:t>p</a:t>
            </a:r>
            <a:r>
              <a:rPr lang="zh-CN" altLang="en-US" sz="1800" dirty="0">
                <a:sym typeface="+mn-ea"/>
              </a:rPr>
              <a:t>是谓语，</a:t>
            </a:r>
            <a:r>
              <a:rPr lang="en-US" altLang="zh-CN" sz="1800" dirty="0">
                <a:sym typeface="+mn-ea"/>
              </a:rPr>
              <a:t>o</a:t>
            </a:r>
            <a:r>
              <a:rPr lang="zh-CN" altLang="en-US" sz="1800" dirty="0">
                <a:sym typeface="+mn-ea"/>
              </a:rPr>
              <a:t>是宾语。</a:t>
            </a:r>
            <a:endParaRPr lang="zh-CN" altLang="en-US" sz="1800" dirty="0">
              <a:sym typeface="+mn-ea"/>
            </a:endParaRPr>
          </a:p>
          <a:p>
            <a:pPr marL="742950" lvl="1" indent="-285750" algn="l">
              <a:lnSpc>
                <a:spcPct val="180000"/>
              </a:lnSpc>
              <a:buFont typeface="Arial" charset="0"/>
              <a:buChar char="•"/>
            </a:pPr>
            <a:r>
              <a:rPr lang="zh-CN" altLang="en-US" sz="1800" dirty="0">
                <a:sym typeface="+mn-ea"/>
              </a:rPr>
              <a:t>资源</a:t>
            </a:r>
            <a:r>
              <a:rPr lang="en-US" altLang="zh-CN" sz="1800" dirty="0">
                <a:sym typeface="+mn-ea"/>
              </a:rPr>
              <a:t>s</a:t>
            </a:r>
            <a:r>
              <a:rPr lang="zh-CN" altLang="en-US" sz="1800" dirty="0">
                <a:sym typeface="+mn-ea"/>
              </a:rPr>
              <a:t>和资源</a:t>
            </a:r>
            <a:r>
              <a:rPr lang="en-US" altLang="zh-CN" sz="1800" dirty="0">
                <a:sym typeface="+mn-ea"/>
              </a:rPr>
              <a:t>o</a:t>
            </a:r>
            <a:r>
              <a:rPr lang="zh-CN" altLang="en-US" sz="1800" dirty="0">
                <a:sym typeface="+mn-ea"/>
              </a:rPr>
              <a:t>具有联系</a:t>
            </a:r>
            <a:r>
              <a:rPr lang="en-US" altLang="zh-CN" sz="1800" dirty="0">
                <a:sym typeface="+mn-ea"/>
              </a:rPr>
              <a:t>p</a:t>
            </a:r>
            <a:r>
              <a:rPr lang="zh-CN" altLang="en-US" sz="1800" dirty="0">
                <a:sym typeface="+mn-ea"/>
              </a:rPr>
              <a:t>或资源</a:t>
            </a:r>
            <a:r>
              <a:rPr lang="en-US" altLang="zh-CN" sz="1800" dirty="0">
                <a:sym typeface="+mn-ea"/>
              </a:rPr>
              <a:t>s</a:t>
            </a:r>
            <a:r>
              <a:rPr lang="zh-CN" altLang="en-US" sz="1800" dirty="0">
                <a:sym typeface="+mn-ea"/>
              </a:rPr>
              <a:t>具有属性</a:t>
            </a:r>
            <a:r>
              <a:rPr lang="en-US" altLang="zh-CN" sz="1800" dirty="0">
                <a:sym typeface="+mn-ea"/>
              </a:rPr>
              <a:t>p</a:t>
            </a:r>
            <a:r>
              <a:rPr lang="zh-CN" altLang="en-US" sz="1800" dirty="0">
                <a:sym typeface="+mn-ea"/>
              </a:rPr>
              <a:t>且取值为</a:t>
            </a:r>
            <a:r>
              <a:rPr lang="en-US" altLang="zh-CN" sz="1800" dirty="0">
                <a:sym typeface="+mn-ea"/>
              </a:rPr>
              <a:t>o</a:t>
            </a:r>
            <a:r>
              <a:rPr lang="zh-CN" altLang="en-US" sz="1800" dirty="0">
                <a:sym typeface="+mn-ea"/>
              </a:rPr>
              <a:t>。</a:t>
            </a:r>
            <a:endParaRPr lang="en-US" altLang="zh-CN" sz="1800" dirty="0">
              <a:sym typeface="+mn-ea"/>
            </a:endParaRPr>
          </a:p>
          <a:p>
            <a:pPr marL="285750" lvl="0" indent="-285750" algn="l">
              <a:lnSpc>
                <a:spcPct val="180000"/>
              </a:lnSpc>
              <a:buFont typeface="Wingdings" charset="2"/>
              <a:buChar char="l"/>
            </a:pPr>
            <a:r>
              <a:rPr lang="en-US" altLang="zh-CN" sz="1800" dirty="0">
                <a:solidFill>
                  <a:schemeClr val="tx1"/>
                </a:solidFill>
              </a:rPr>
              <a:t>RDF</a:t>
            </a:r>
            <a:r>
              <a:rPr lang="zh-CN" altLang="en-US" sz="1800" dirty="0">
                <a:solidFill>
                  <a:schemeClr val="tx1"/>
                </a:solidFill>
              </a:rPr>
              <a:t>三元组对应图中有向边的集合。</a:t>
            </a:r>
            <a:endParaRPr lang="zh-CN" altLang="en-US" sz="1800" dirty="0">
              <a:solidFill>
                <a:schemeClr val="tx1"/>
              </a:solidFill>
            </a:endParaRPr>
          </a:p>
          <a:p>
            <a:pPr marL="457200" lvl="1" indent="0" algn="l">
              <a:buNone/>
            </a:pPr>
            <a:endParaRPr lang="zh-CN" altLang="en-US" sz="18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8114" y="1115780"/>
            <a:ext cx="5976664" cy="1800200"/>
          </a:xfrm>
          <a:prstGeom prst="rect">
            <a:avLst/>
          </a:prstGeom>
        </p:spPr>
      </p:pic>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2835555"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Neo4j</a:t>
            </a:r>
            <a:r>
              <a:rPr lang="zh-CN" altLang="en-US" sz="2000" dirty="0">
                <a:solidFill>
                  <a:schemeClr val="tx1"/>
                </a:solidFill>
              </a:rPr>
              <a:t>物理存储结构</a:t>
            </a:r>
            <a:endParaRPr lang="en-US" altLang="zh-CN" sz="2000" dirty="0">
              <a:solidFill>
                <a:schemeClr val="tx1"/>
              </a:solidFill>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3" name="文本框 2"/>
          <p:cNvSpPr txBox="1"/>
          <p:nvPr/>
        </p:nvSpPr>
        <p:spPr>
          <a:xfrm>
            <a:off x="1332210" y="3390410"/>
            <a:ext cx="5616624" cy="830997"/>
          </a:xfrm>
          <a:prstGeom prst="rect">
            <a:avLst/>
          </a:prstGeom>
          <a:noFill/>
        </p:spPr>
        <p:txBody>
          <a:bodyPr wrap="square" rtlCol="0">
            <a:spAutoFit/>
          </a:bodyPr>
          <a:lstStyle/>
          <a:p>
            <a:r>
              <a:rPr lang="zh-CN" altLang="en-US" dirty="0"/>
              <a:t>在 </a:t>
            </a:r>
            <a:r>
              <a:rPr lang="en-US" altLang="zh-CN" dirty="0"/>
              <a:t>Neo4j</a:t>
            </a:r>
            <a:r>
              <a:rPr lang="zh-CN" altLang="en-US" dirty="0"/>
              <a:t>数据库中，属性图的不同部分是被</a:t>
            </a:r>
            <a:r>
              <a:rPr lang="zh-CN" altLang="en-US" dirty="0">
                <a:solidFill>
                  <a:srgbClr val="FF0000"/>
                </a:solidFill>
              </a:rPr>
              <a:t>分开存储</a:t>
            </a:r>
            <a:r>
              <a:rPr lang="zh-CN" altLang="en-US" dirty="0"/>
              <a:t>在不同文件中的。正是这种将图结构与图上属性分开存储的策略，使得 </a:t>
            </a:r>
            <a:r>
              <a:rPr lang="en-US" altLang="zh-CN" dirty="0"/>
              <a:t>Neo4j </a:t>
            </a:r>
            <a:r>
              <a:rPr lang="zh-CN" altLang="en-US" dirty="0"/>
              <a:t>具有高效率的图遍历操作。</a:t>
            </a:r>
            <a:endParaRPr lang="zh-CN" altLang="en-US" dirty="0"/>
          </a:p>
        </p:txBody>
      </p:sp>
      <p:sp>
        <p:nvSpPr>
          <p:cNvPr id="4" name="文本框 3"/>
          <p:cNvSpPr txBox="1"/>
          <p:nvPr/>
        </p:nvSpPr>
        <p:spPr>
          <a:xfrm>
            <a:off x="2556346" y="1302117"/>
            <a:ext cx="864096" cy="338554"/>
          </a:xfrm>
          <a:prstGeom prst="rect">
            <a:avLst/>
          </a:prstGeom>
          <a:noFill/>
        </p:spPr>
        <p:txBody>
          <a:bodyPr wrap="square" rtlCol="0">
            <a:spAutoFit/>
          </a:bodyPr>
          <a:lstStyle/>
          <a:p>
            <a:r>
              <a:rPr lang="en-US" altLang="zh-CN" dirty="0">
                <a:solidFill>
                  <a:srgbClr val="FF0000"/>
                </a:solidFill>
              </a:rPr>
              <a:t>9</a:t>
            </a:r>
            <a:r>
              <a:rPr lang="zh-CN" altLang="en-US" dirty="0">
                <a:solidFill>
                  <a:srgbClr val="FF0000"/>
                </a:solidFill>
              </a:rPr>
              <a:t>字节</a:t>
            </a:r>
            <a:endParaRPr lang="zh-CN" altLang="en-US" dirty="0">
              <a:solidFill>
                <a:srgbClr val="FF0000"/>
              </a:solidFill>
            </a:endParaRPr>
          </a:p>
        </p:txBody>
      </p:sp>
      <p:sp>
        <p:nvSpPr>
          <p:cNvPr id="10" name="文本框 9"/>
          <p:cNvSpPr txBox="1"/>
          <p:nvPr/>
        </p:nvSpPr>
        <p:spPr>
          <a:xfrm>
            <a:off x="6284720" y="1998935"/>
            <a:ext cx="864096" cy="338554"/>
          </a:xfrm>
          <a:prstGeom prst="rect">
            <a:avLst/>
          </a:prstGeom>
          <a:noFill/>
        </p:spPr>
        <p:txBody>
          <a:bodyPr wrap="square" rtlCol="0">
            <a:spAutoFit/>
          </a:bodyPr>
          <a:lstStyle/>
          <a:p>
            <a:r>
              <a:rPr lang="en-US" altLang="zh-CN">
                <a:solidFill>
                  <a:srgbClr val="FF0000"/>
                </a:solidFill>
              </a:rPr>
              <a:t>33</a:t>
            </a:r>
            <a:r>
              <a:rPr lang="zh-CN" altLang="en-US">
                <a:solidFill>
                  <a:srgbClr val="FF0000"/>
                </a:solidFill>
              </a:rPr>
              <a:t>字节</a:t>
            </a:r>
            <a:endParaRPr lang="zh-CN" altLang="en-US" dirty="0">
              <a:solidFill>
                <a:srgbClr val="FF0000"/>
              </a:solidFill>
            </a:endParaRPr>
          </a:p>
        </p:txBody>
      </p:sp>
      <p:sp>
        <p:nvSpPr>
          <p:cNvPr id="6" name="文本框 5"/>
          <p:cNvSpPr txBox="1"/>
          <p:nvPr/>
        </p:nvSpPr>
        <p:spPr>
          <a:xfrm>
            <a:off x="3564458" y="1302117"/>
            <a:ext cx="3384376" cy="338554"/>
          </a:xfrm>
          <a:prstGeom prst="rect">
            <a:avLst/>
          </a:prstGeom>
          <a:noFill/>
        </p:spPr>
        <p:txBody>
          <a:bodyPr wrap="square" rtlCol="0">
            <a:spAutoFit/>
          </a:bodyPr>
          <a:lstStyle/>
          <a:p>
            <a:r>
              <a:rPr lang="zh-CN" altLang="en-US" dirty="0">
                <a:solidFill>
                  <a:srgbClr val="FF0000"/>
                </a:solidFill>
              </a:rPr>
              <a:t>存储在文件</a:t>
            </a:r>
            <a:r>
              <a:rPr lang="en-US" altLang="zh-CN" dirty="0" err="1">
                <a:solidFill>
                  <a:srgbClr val="FF0000"/>
                </a:solidFill>
              </a:rPr>
              <a:t>neostore.nodestore.db</a:t>
            </a:r>
            <a:r>
              <a:rPr lang="zh-CN" altLang="en-US" dirty="0">
                <a:solidFill>
                  <a:srgbClr val="FF0000"/>
                </a:solidFill>
              </a:rPr>
              <a:t>中</a:t>
            </a:r>
            <a:endParaRPr lang="zh-CN" altLang="en-US" dirty="0">
              <a:solidFill>
                <a:srgbClr val="FF0000"/>
              </a:solidFill>
            </a:endParaRPr>
          </a:p>
        </p:txBody>
      </p:sp>
      <p:sp>
        <p:nvSpPr>
          <p:cNvPr id="11" name="文本框 10"/>
          <p:cNvSpPr txBox="1"/>
          <p:nvPr/>
        </p:nvSpPr>
        <p:spPr>
          <a:xfrm>
            <a:off x="5020746" y="2530600"/>
            <a:ext cx="3888432" cy="338554"/>
          </a:xfrm>
          <a:prstGeom prst="rect">
            <a:avLst/>
          </a:prstGeom>
          <a:noFill/>
        </p:spPr>
        <p:txBody>
          <a:bodyPr wrap="square" rtlCol="0">
            <a:spAutoFit/>
          </a:bodyPr>
          <a:lstStyle/>
          <a:p>
            <a:r>
              <a:rPr lang="zh-CN" altLang="en-US" dirty="0">
                <a:solidFill>
                  <a:srgbClr val="FF0000"/>
                </a:solidFill>
              </a:rPr>
              <a:t>存储在文件</a:t>
            </a:r>
            <a:r>
              <a:rPr lang="en-US" altLang="zh-CN" dirty="0" err="1">
                <a:solidFill>
                  <a:srgbClr val="FF0000"/>
                </a:solidFill>
              </a:rPr>
              <a:t>neostore.relationshipstore.db</a:t>
            </a:r>
            <a:r>
              <a:rPr lang="zh-CN" altLang="en-US" dirty="0">
                <a:solidFill>
                  <a:srgbClr val="FF0000"/>
                </a:solidFill>
              </a:rPr>
              <a:t>中</a:t>
            </a:r>
            <a:endParaRPr lang="zh-CN" altLang="en-US" dirty="0">
              <a:solidFill>
                <a:srgbClr val="FF0000"/>
              </a:solidFill>
            </a:endParaRPr>
          </a:p>
        </p:txBody>
      </p:sp>
      <p:sp>
        <p:nvSpPr>
          <p:cNvPr id="12" name="文本框 11"/>
          <p:cNvSpPr txBox="1"/>
          <p:nvPr/>
        </p:nvSpPr>
        <p:spPr>
          <a:xfrm>
            <a:off x="3780482" y="2915980"/>
            <a:ext cx="1512168" cy="338554"/>
          </a:xfrm>
          <a:prstGeom prst="rect">
            <a:avLst/>
          </a:prstGeom>
          <a:noFill/>
        </p:spPr>
        <p:txBody>
          <a:bodyPr wrap="square" rtlCol="0">
            <a:spAutoFit/>
          </a:bodyPr>
          <a:lstStyle/>
          <a:p>
            <a:r>
              <a:rPr lang="zh-CN" altLang="en-US" dirty="0">
                <a:solidFill>
                  <a:srgbClr val="FF0000"/>
                </a:solidFill>
              </a:rPr>
              <a:t>定长记录？</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2245650"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Neo4j</a:t>
            </a:r>
            <a:r>
              <a:rPr lang="zh-CN" altLang="en-US" sz="2000" dirty="0">
                <a:solidFill>
                  <a:schemeClr val="tx1"/>
                </a:solidFill>
              </a:rPr>
              <a:t>物理存储</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5" name="图片 4"/>
          <p:cNvPicPr>
            <a:picLocks noChangeAspect="1"/>
          </p:cNvPicPr>
          <p:nvPr/>
        </p:nvPicPr>
        <p:blipFill>
          <a:blip r:embed="rId2"/>
          <a:stretch>
            <a:fillRect/>
          </a:stretch>
        </p:blipFill>
        <p:spPr>
          <a:xfrm>
            <a:off x="368720" y="1402763"/>
            <a:ext cx="4750973" cy="2016224"/>
          </a:xfrm>
          <a:prstGeom prst="rect">
            <a:avLst/>
          </a:prstGeom>
        </p:spPr>
      </p:pic>
      <p:sp>
        <p:nvSpPr>
          <p:cNvPr id="12" name="文本框 11"/>
          <p:cNvSpPr txBox="1"/>
          <p:nvPr/>
        </p:nvSpPr>
        <p:spPr>
          <a:xfrm>
            <a:off x="612130" y="863972"/>
            <a:ext cx="4680520" cy="338554"/>
          </a:xfrm>
          <a:prstGeom prst="rect">
            <a:avLst/>
          </a:prstGeom>
          <a:noFill/>
        </p:spPr>
        <p:txBody>
          <a:bodyPr wrap="square" rtlCol="0">
            <a:spAutoFit/>
          </a:bodyPr>
          <a:lstStyle/>
          <a:p>
            <a:r>
              <a:rPr lang="en-US" altLang="zh-CN" dirty="0">
                <a:solidFill>
                  <a:srgbClr val="FF0000"/>
                </a:solidFill>
              </a:rPr>
              <a:t>Neo4j</a:t>
            </a:r>
            <a:r>
              <a:rPr lang="zh-CN" altLang="en-US" dirty="0">
                <a:solidFill>
                  <a:srgbClr val="FF0000"/>
                </a:solidFill>
              </a:rPr>
              <a:t>中各种存储文件之间是如何交互？</a:t>
            </a:r>
            <a:endParaRPr lang="zh-CN" altLang="en-US" dirty="0">
              <a:solidFill>
                <a:srgbClr val="FF0000"/>
              </a:solidFill>
            </a:endParaRPr>
          </a:p>
        </p:txBody>
      </p:sp>
      <p:sp>
        <p:nvSpPr>
          <p:cNvPr id="13" name="文本框 12"/>
          <p:cNvSpPr txBox="1"/>
          <p:nvPr/>
        </p:nvSpPr>
        <p:spPr>
          <a:xfrm>
            <a:off x="828154" y="3739649"/>
            <a:ext cx="3053357" cy="584775"/>
          </a:xfrm>
          <a:prstGeom prst="rect">
            <a:avLst/>
          </a:prstGeom>
          <a:noFill/>
        </p:spPr>
        <p:txBody>
          <a:bodyPr wrap="square" rtlCol="0">
            <a:spAutoFit/>
          </a:bodyPr>
          <a:lstStyle/>
          <a:p>
            <a:r>
              <a:rPr lang="zh-CN" altLang="en-US" dirty="0"/>
              <a:t>每个边记录实际上维护着两个双向链表（起始节点和终止结点）</a:t>
            </a:r>
            <a:endParaRPr lang="en-US" altLang="zh-CN" dirty="0"/>
          </a:p>
        </p:txBody>
      </p:sp>
      <p:sp>
        <p:nvSpPr>
          <p:cNvPr id="14" name="文本框 13"/>
          <p:cNvSpPr txBox="1"/>
          <p:nvPr/>
        </p:nvSpPr>
        <p:spPr>
          <a:xfrm>
            <a:off x="5117789" y="1296020"/>
            <a:ext cx="3548025" cy="2308324"/>
          </a:xfrm>
          <a:prstGeom prst="rect">
            <a:avLst/>
          </a:prstGeom>
          <a:noFill/>
        </p:spPr>
        <p:txBody>
          <a:bodyPr wrap="square" rtlCol="0">
            <a:spAutoFit/>
          </a:bodyPr>
          <a:lstStyle/>
          <a:p>
            <a:r>
              <a:rPr lang="zh-CN" altLang="en-US" dirty="0"/>
              <a:t>例如，由节点</a:t>
            </a:r>
            <a:r>
              <a:rPr lang="en-US" altLang="zh-CN" dirty="0"/>
              <a:t>1</a:t>
            </a:r>
            <a:r>
              <a:rPr lang="zh-CN" altLang="en-US" dirty="0"/>
              <a:t>导航到节点</a:t>
            </a:r>
            <a:r>
              <a:rPr lang="en-US" altLang="zh-CN" dirty="0"/>
              <a:t>4</a:t>
            </a:r>
            <a:r>
              <a:rPr lang="zh-CN" altLang="en-US" dirty="0"/>
              <a:t>的过程为： </a:t>
            </a:r>
            <a:endParaRPr lang="en-US" altLang="zh-CN" dirty="0"/>
          </a:p>
          <a:p>
            <a:r>
              <a:rPr lang="zh-CN" altLang="en-US" dirty="0"/>
              <a:t>（</a:t>
            </a:r>
            <a:r>
              <a:rPr lang="en-US" altLang="zh-CN" dirty="0"/>
              <a:t>1</a:t>
            </a:r>
            <a:r>
              <a:rPr lang="zh-CN" altLang="en-US" dirty="0"/>
              <a:t>）由节点</a:t>
            </a:r>
            <a:r>
              <a:rPr lang="en-US" altLang="zh-CN" dirty="0"/>
              <a:t>1</a:t>
            </a:r>
            <a:r>
              <a:rPr lang="zh-CN" altLang="en-US" dirty="0"/>
              <a:t>知道其第</a:t>
            </a:r>
            <a:r>
              <a:rPr lang="en-US" altLang="zh-CN" dirty="0"/>
              <a:t>1</a:t>
            </a:r>
            <a:r>
              <a:rPr lang="zh-CN" altLang="en-US" dirty="0"/>
              <a:t>条边为边</a:t>
            </a:r>
            <a:r>
              <a:rPr lang="en-US" altLang="zh-CN" dirty="0"/>
              <a:t>7</a:t>
            </a:r>
            <a:r>
              <a:rPr lang="zh-CN" altLang="en-US" dirty="0"/>
              <a:t>； </a:t>
            </a:r>
            <a:endParaRPr lang="en-US" altLang="zh-CN" dirty="0"/>
          </a:p>
          <a:p>
            <a:r>
              <a:rPr lang="zh-CN" altLang="en-US" dirty="0"/>
              <a:t>（</a:t>
            </a:r>
            <a:r>
              <a:rPr lang="en-US" altLang="zh-CN" dirty="0"/>
              <a:t>2</a:t>
            </a:r>
            <a:r>
              <a:rPr lang="zh-CN" altLang="en-US" dirty="0"/>
              <a:t>）在边文件中通过定长记录计算出边</a:t>
            </a:r>
            <a:r>
              <a:rPr lang="en-US" altLang="zh-CN" dirty="0"/>
              <a:t>7</a:t>
            </a:r>
            <a:r>
              <a:rPr lang="zh-CN" altLang="en-US" dirty="0"/>
              <a:t>的存储地址； </a:t>
            </a:r>
            <a:endParaRPr lang="en-US" altLang="zh-CN" dirty="0"/>
          </a:p>
          <a:p>
            <a:r>
              <a:rPr lang="zh-CN" altLang="en-US" dirty="0"/>
              <a:t>（</a:t>
            </a:r>
            <a:r>
              <a:rPr lang="en-US" altLang="zh-CN" dirty="0"/>
              <a:t>3</a:t>
            </a:r>
            <a:r>
              <a:rPr lang="zh-CN" altLang="en-US" dirty="0"/>
              <a:t>）由边</a:t>
            </a:r>
            <a:r>
              <a:rPr lang="en-US" altLang="zh-CN" dirty="0"/>
              <a:t>7</a:t>
            </a:r>
            <a:r>
              <a:rPr lang="zh-CN" altLang="en-US" dirty="0"/>
              <a:t>通过双向链表找到边</a:t>
            </a:r>
            <a:r>
              <a:rPr lang="en-US" altLang="zh-CN" dirty="0"/>
              <a:t>8</a:t>
            </a:r>
            <a:r>
              <a:rPr lang="zh-CN" altLang="en-US" dirty="0"/>
              <a:t>； </a:t>
            </a:r>
            <a:endParaRPr lang="en-US" altLang="zh-CN" dirty="0"/>
          </a:p>
          <a:p>
            <a:r>
              <a:rPr lang="zh-CN" altLang="en-US" dirty="0"/>
              <a:t>（</a:t>
            </a:r>
            <a:r>
              <a:rPr lang="en-US" altLang="zh-CN" dirty="0"/>
              <a:t>4</a:t>
            </a:r>
            <a:r>
              <a:rPr lang="zh-CN" altLang="en-US" dirty="0"/>
              <a:t>）由边</a:t>
            </a:r>
            <a:r>
              <a:rPr lang="en-US" altLang="zh-CN" dirty="0"/>
              <a:t>8</a:t>
            </a:r>
            <a:r>
              <a:rPr lang="zh-CN" altLang="en-US" dirty="0"/>
              <a:t>获得其中的终止节点</a:t>
            </a:r>
            <a:r>
              <a:rPr lang="en-US" altLang="zh-CN" dirty="0"/>
              <a:t>id</a:t>
            </a:r>
            <a:r>
              <a:rPr lang="zh-CN" altLang="en-US" dirty="0"/>
              <a:t>（</a:t>
            </a:r>
            <a:r>
              <a:rPr lang="en-US" altLang="zh-CN" dirty="0" err="1"/>
              <a:t>secondNode</a:t>
            </a:r>
            <a:r>
              <a:rPr lang="zh-CN" altLang="en-US" dirty="0"/>
              <a:t>），即节点</a:t>
            </a:r>
            <a:r>
              <a:rPr lang="en-US" altLang="zh-CN" dirty="0"/>
              <a:t>4</a:t>
            </a:r>
            <a:r>
              <a:rPr lang="zh-CN" altLang="en-US" dirty="0"/>
              <a:t>； </a:t>
            </a:r>
            <a:endParaRPr lang="en-US" altLang="zh-CN" dirty="0"/>
          </a:p>
          <a:p>
            <a:r>
              <a:rPr lang="zh-CN" altLang="en-US" dirty="0"/>
              <a:t>（</a:t>
            </a:r>
            <a:r>
              <a:rPr lang="en-US" altLang="zh-CN" dirty="0"/>
              <a:t>5</a:t>
            </a:r>
            <a:r>
              <a:rPr lang="zh-CN" altLang="en-US" dirty="0"/>
              <a:t>）在节点文件中通过定长记录计算出节点</a:t>
            </a:r>
            <a:r>
              <a:rPr lang="en-US" altLang="zh-CN" dirty="0"/>
              <a:t>4</a:t>
            </a:r>
            <a:r>
              <a:rPr lang="zh-CN" altLang="en-US" dirty="0"/>
              <a:t>的存储地址。</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3085624"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知识图谱数据库的索引</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871141" y="807137"/>
            <a:ext cx="7488832" cy="4031873"/>
          </a:xfrm>
          <a:prstGeom prst="rect">
            <a:avLst/>
          </a:prstGeom>
          <a:noFill/>
        </p:spPr>
        <p:txBody>
          <a:bodyPr wrap="square" rtlCol="0">
            <a:spAutoFit/>
          </a:bodyPr>
          <a:lstStyle/>
          <a:p>
            <a:r>
              <a:rPr lang="zh-CN" altLang="en-US" dirty="0"/>
              <a:t>索引：索引是对数据库表中一列或多列的值进行排序的一种结构，使用索引可快速访问数据库表中的特定信息。</a:t>
            </a:r>
            <a:endParaRPr lang="en-US" altLang="zh-CN" dirty="0"/>
          </a:p>
          <a:p>
            <a:r>
              <a:rPr lang="zh-CN" altLang="en-US" b="1" dirty="0"/>
              <a:t>图数据的索引：</a:t>
            </a:r>
            <a:endParaRPr lang="en-US" altLang="zh-CN" b="1" dirty="0"/>
          </a:p>
          <a:p>
            <a:pPr marL="285750" indent="-285750">
              <a:buFont typeface="Arial" charset="0"/>
              <a:buChar char="•"/>
            </a:pPr>
            <a:r>
              <a:rPr lang="zh-CN" altLang="en-US" dirty="0">
                <a:solidFill>
                  <a:srgbClr val="FF0000"/>
                </a:solidFill>
              </a:rPr>
              <a:t>一种</a:t>
            </a:r>
            <a:r>
              <a:rPr lang="zh-CN" altLang="en-US" dirty="0"/>
              <a:t>是对节点或边上属性数据的索引，可使用</a:t>
            </a:r>
            <a:r>
              <a:rPr lang="en-US" altLang="zh-CN" dirty="0"/>
              <a:t>B+</a:t>
            </a:r>
            <a:r>
              <a:rPr lang="zh-CN" altLang="en-US" dirty="0"/>
              <a:t>树来实现。</a:t>
            </a:r>
            <a:endParaRPr lang="en-US" altLang="zh-CN" dirty="0"/>
          </a:p>
          <a:p>
            <a:pPr marL="285750" indent="-285750">
              <a:buFont typeface="Arial" charset="0"/>
              <a:buChar char="•"/>
            </a:pPr>
            <a:endParaRPr lang="en-US" altLang="zh-CN" dirty="0"/>
          </a:p>
          <a:p>
            <a:pPr marL="285750" indent="-285750">
              <a:buFont typeface="Arial" charset="0"/>
              <a:buChar char="•"/>
            </a:pPr>
            <a:r>
              <a:rPr lang="zh-CN" altLang="en-US" dirty="0">
                <a:solidFill>
                  <a:srgbClr val="FF0000"/>
                </a:solidFill>
              </a:rPr>
              <a:t>一种</a:t>
            </a:r>
            <a:r>
              <a:rPr lang="zh-CN" altLang="en-US" dirty="0"/>
              <a:t>是对图结构的索引，仍是业界没有达成共识的、开放的研究问题。</a:t>
            </a:r>
            <a:endParaRPr lang="en-US" altLang="zh-CN" dirty="0"/>
          </a:p>
          <a:p>
            <a:pPr marL="285750" indent="-285750">
              <a:buFont typeface="Arial" charset="0"/>
              <a:buChar char="•"/>
            </a:pPr>
            <a:endParaRPr lang="en-US" altLang="zh-CN" dirty="0"/>
          </a:p>
          <a:p>
            <a:r>
              <a:rPr lang="zh-CN" altLang="en-US" b="1" dirty="0"/>
              <a:t>属性数据的索引</a:t>
            </a:r>
            <a:r>
              <a:rPr lang="zh-CN" altLang="en-US" dirty="0"/>
              <a:t>，</a:t>
            </a:r>
            <a:r>
              <a:rPr lang="en-US" altLang="zh-CN" dirty="0"/>
              <a:t>Neo4j</a:t>
            </a:r>
            <a:r>
              <a:rPr lang="zh-CN" altLang="en-US" dirty="0"/>
              <a:t>索引的定义通过</a:t>
            </a:r>
            <a:r>
              <a:rPr lang="en-US" altLang="zh-CN" dirty="0"/>
              <a:t>Cypher</a:t>
            </a:r>
            <a:r>
              <a:rPr lang="zh-CN" altLang="en-US" dirty="0"/>
              <a:t>语句完成：</a:t>
            </a:r>
            <a:endParaRPr lang="en-US" altLang="zh-CN" dirty="0"/>
          </a:p>
          <a:p>
            <a:endParaRPr lang="en-US" altLang="zh-CN" dirty="0"/>
          </a:p>
          <a:p>
            <a:pPr algn="ctr"/>
            <a:r>
              <a:rPr lang="en-US" altLang="zh-CN" dirty="0">
                <a:solidFill>
                  <a:srgbClr val="FF0000"/>
                </a:solidFill>
              </a:rPr>
              <a:t>CREATE INDEX ON : </a:t>
            </a:r>
            <a:r>
              <a:rPr lang="zh-CN" altLang="en-US" dirty="0">
                <a:solidFill>
                  <a:srgbClr val="FF0000"/>
                </a:solidFill>
              </a:rPr>
              <a:t>程序员（姓名）</a:t>
            </a:r>
            <a:endParaRPr lang="en-US" altLang="zh-CN" dirty="0">
              <a:solidFill>
                <a:srgbClr val="FF0000"/>
              </a:solidFill>
            </a:endParaRPr>
          </a:p>
          <a:p>
            <a:pPr algn="ctr"/>
            <a:endParaRPr lang="en-US" altLang="zh-CN" dirty="0"/>
          </a:p>
          <a:p>
            <a:pPr algn="just"/>
            <a:r>
              <a:rPr lang="zh-CN" altLang="en-US" dirty="0"/>
              <a:t>在一般情况下，在查询中没有必要指定需要使用的索引，查询优化器会自动选择要用到的索引：</a:t>
            </a:r>
            <a:endParaRPr lang="en-US" altLang="zh-CN" dirty="0"/>
          </a:p>
          <a:p>
            <a:pPr algn="ctr"/>
            <a:r>
              <a:rPr lang="en-US" altLang="zh-CN" dirty="0">
                <a:solidFill>
                  <a:srgbClr val="FF0000"/>
                </a:solidFill>
              </a:rPr>
              <a:t>MATCH( p : </a:t>
            </a:r>
            <a:r>
              <a:rPr lang="zh-CN" altLang="en-US" dirty="0">
                <a:solidFill>
                  <a:srgbClr val="FF0000"/>
                </a:solidFill>
              </a:rPr>
              <a:t>程序员</a:t>
            </a:r>
            <a:r>
              <a:rPr lang="en-US" altLang="zh-CN" dirty="0">
                <a:solidFill>
                  <a:srgbClr val="FF0000"/>
                </a:solidFill>
              </a:rPr>
              <a:t>{</a:t>
            </a:r>
            <a:r>
              <a:rPr lang="zh-CN" altLang="en-US" dirty="0">
                <a:solidFill>
                  <a:srgbClr val="FF0000"/>
                </a:solidFill>
              </a:rPr>
              <a:t>姓名</a:t>
            </a:r>
            <a:r>
              <a:rPr lang="en-US" altLang="zh-CN" dirty="0">
                <a:solidFill>
                  <a:srgbClr val="FF0000"/>
                </a:solidFill>
              </a:rPr>
              <a:t>:’</a:t>
            </a:r>
            <a:r>
              <a:rPr lang="zh-CN" altLang="en-US" dirty="0">
                <a:solidFill>
                  <a:srgbClr val="FF0000"/>
                </a:solidFill>
              </a:rPr>
              <a:t>张三</a:t>
            </a:r>
            <a:r>
              <a:rPr lang="en-US" altLang="zh-CN" dirty="0">
                <a:solidFill>
                  <a:srgbClr val="FF0000"/>
                </a:solidFill>
              </a:rPr>
              <a:t>’})</a:t>
            </a:r>
            <a:endParaRPr lang="en-US" altLang="zh-CN" dirty="0">
              <a:solidFill>
                <a:srgbClr val="FF0000"/>
              </a:solidFill>
            </a:endParaRPr>
          </a:p>
          <a:p>
            <a:pPr algn="ctr"/>
            <a:r>
              <a:rPr lang="en-US" altLang="zh-CN" dirty="0">
                <a:solidFill>
                  <a:srgbClr val="FF0000"/>
                </a:solidFill>
              </a:rPr>
              <a:t>RETURN p</a:t>
            </a:r>
            <a:endParaRPr lang="en-US" altLang="zh-CN" dirty="0">
              <a:solidFill>
                <a:srgbClr val="FF0000"/>
              </a:solidFill>
            </a:endParaRPr>
          </a:p>
          <a:p>
            <a:r>
              <a:rPr lang="zh-CN" altLang="en-US" dirty="0"/>
              <a:t>删除索引的语句为：</a:t>
            </a:r>
            <a:r>
              <a:rPr lang="en-US" altLang="zh-CN" dirty="0">
                <a:solidFill>
                  <a:srgbClr val="FF0000"/>
                </a:solidFill>
              </a:rPr>
              <a:t>DROP INDEX ON :</a:t>
            </a:r>
            <a:r>
              <a:rPr lang="zh-CN" altLang="en-US" dirty="0">
                <a:solidFill>
                  <a:srgbClr val="FF0000"/>
                </a:solidFill>
              </a:rPr>
              <a:t>程序员</a:t>
            </a:r>
            <a:r>
              <a:rPr lang="en-US" altLang="zh-CN" dirty="0">
                <a:solidFill>
                  <a:srgbClr val="FF0000"/>
                </a:solidFill>
              </a:rPr>
              <a:t>(</a:t>
            </a:r>
            <a:r>
              <a:rPr lang="zh-CN" altLang="en-US" dirty="0">
                <a:solidFill>
                  <a:srgbClr val="FF0000"/>
                </a:solidFill>
              </a:rPr>
              <a:t>姓名</a:t>
            </a:r>
            <a:r>
              <a:rPr lang="en-US" altLang="zh-CN" dirty="0">
                <a:solidFill>
                  <a:srgbClr val="FF0000"/>
                </a:solidFill>
              </a:rPr>
              <a:t>)</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074" y="863972"/>
            <a:ext cx="3454148" cy="3600400"/>
          </a:xfrm>
          <a:prstGeom prst="rect">
            <a:avLst/>
          </a:prstGeom>
        </p:spPr>
      </p:pic>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3085624"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知识图谱数据库的索引</a:t>
            </a:r>
            <a:endParaRPr lang="en-US" altLang="zh-CN" sz="2000" dirty="0">
              <a:solidFill>
                <a:schemeClr val="tx1"/>
              </a:solidFill>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5" name="文本框 4"/>
          <p:cNvSpPr txBox="1"/>
          <p:nvPr/>
        </p:nvSpPr>
        <p:spPr>
          <a:xfrm>
            <a:off x="3708474" y="747867"/>
            <a:ext cx="4504044" cy="4524315"/>
          </a:xfrm>
          <a:prstGeom prst="rect">
            <a:avLst/>
          </a:prstGeom>
          <a:noFill/>
        </p:spPr>
        <p:txBody>
          <a:bodyPr wrap="square" rtlCol="0">
            <a:spAutoFit/>
          </a:bodyPr>
          <a:lstStyle/>
          <a:p>
            <a:r>
              <a:rPr lang="zh-CN" altLang="en-US" dirty="0">
                <a:solidFill>
                  <a:srgbClr val="FF0000"/>
                </a:solidFill>
              </a:rPr>
              <a:t>图结构索引</a:t>
            </a:r>
            <a:r>
              <a:rPr lang="zh-CN" altLang="en-US" dirty="0"/>
              <a:t>是为图数据中的点边结构信息建立索引的方法。利用图结构索引可以对图查询中的结构信息进行快速匹配，从而大幅削减查询搜索空间。大体上，图结构索引分为</a:t>
            </a:r>
            <a:r>
              <a:rPr lang="zh-CN" altLang="en-US" dirty="0">
                <a:solidFill>
                  <a:srgbClr val="FF0000"/>
                </a:solidFill>
              </a:rPr>
              <a:t>“基于路径的”</a:t>
            </a:r>
            <a:r>
              <a:rPr lang="zh-CN" altLang="en-US" dirty="0"/>
              <a:t>和</a:t>
            </a:r>
            <a:r>
              <a:rPr lang="zh-CN" altLang="en-US" dirty="0">
                <a:solidFill>
                  <a:srgbClr val="FF0000"/>
                </a:solidFill>
              </a:rPr>
              <a:t>“基于子图的”</a:t>
            </a:r>
            <a:r>
              <a:rPr lang="zh-CN" altLang="en-US" dirty="0"/>
              <a:t>两种。</a:t>
            </a:r>
            <a:endParaRPr lang="en-US" altLang="zh-CN" dirty="0"/>
          </a:p>
          <a:p>
            <a:endParaRPr lang="en-US" altLang="zh-CN" dirty="0"/>
          </a:p>
          <a:p>
            <a:r>
              <a:rPr lang="zh-CN" altLang="en-US" dirty="0">
                <a:solidFill>
                  <a:srgbClr val="FF0000"/>
                </a:solidFill>
              </a:rPr>
              <a:t>基于路径的索引：</a:t>
            </a:r>
            <a:r>
              <a:rPr lang="zh-CN" altLang="en-US" dirty="0"/>
              <a:t>索引的关键字可以是组成路径的</a:t>
            </a:r>
            <a:r>
              <a:rPr lang="zh-CN" altLang="en-US" dirty="0">
                <a:solidFill>
                  <a:srgbClr val="0070C0"/>
                </a:solidFill>
              </a:rPr>
              <a:t>节点或边上属 性值或标签的序列</a:t>
            </a:r>
            <a:r>
              <a:rPr lang="zh-CN" altLang="en-US" dirty="0"/>
              <a:t>。</a:t>
            </a:r>
            <a:endParaRPr lang="en-US" altLang="zh-CN" dirty="0"/>
          </a:p>
          <a:p>
            <a:endParaRPr lang="en-US" altLang="zh-CN" dirty="0"/>
          </a:p>
          <a:p>
            <a:r>
              <a:rPr lang="zh-CN" altLang="en-US" dirty="0">
                <a:solidFill>
                  <a:srgbClr val="FF0000"/>
                </a:solidFill>
              </a:rPr>
              <a:t>基于子图的索引：</a:t>
            </a:r>
            <a:r>
              <a:rPr lang="zh-CN" altLang="en-US" dirty="0"/>
              <a:t>基于子图的索引可以看作是基于路径索引的一般化形式，是</a:t>
            </a:r>
            <a:r>
              <a:rPr lang="zh-CN" altLang="en-US" dirty="0">
                <a:solidFill>
                  <a:srgbClr val="0070C0"/>
                </a:solidFill>
              </a:rPr>
              <a:t>将图数据中的某些子图结构信息作为关键字</a:t>
            </a:r>
            <a:r>
              <a:rPr lang="zh-CN" altLang="en-US" dirty="0"/>
              <a:t>，将该子图的实例数据作为值而构建的索引结构。</a:t>
            </a:r>
            <a:endParaRPr lang="en-US" altLang="zh-CN" dirty="0"/>
          </a:p>
          <a:p>
            <a:endParaRPr lang="en-US" altLang="zh-CN" dirty="0"/>
          </a:p>
          <a:p>
            <a:r>
              <a:rPr lang="en-US" altLang="zh-CN" dirty="0" err="1">
                <a:solidFill>
                  <a:srgbClr val="FF0000"/>
                </a:solidFill>
              </a:rPr>
              <a:t>gIndex</a:t>
            </a:r>
            <a:r>
              <a:rPr lang="zh-CN" altLang="en-US" dirty="0">
                <a:solidFill>
                  <a:srgbClr val="FF0000"/>
                </a:solidFill>
              </a:rPr>
              <a:t>？ 频繁子图？</a:t>
            </a:r>
            <a:endParaRPr lang="en-US" altLang="zh-CN" dirty="0">
              <a:solidFill>
                <a:srgbClr val="FF0000"/>
              </a:solidFill>
            </a:endParaRPr>
          </a:p>
          <a:p>
            <a:endParaRPr lang="en-US" altLang="zh-CN" dirty="0"/>
          </a:p>
          <a:p>
            <a:endParaRPr lang="zh-CN" altLang="en-US" dirty="0"/>
          </a:p>
          <a:p>
            <a:endParaRPr lang="zh-CN" altLang="en-US" dirty="0"/>
          </a:p>
        </p:txBody>
      </p:sp>
      <p:sp>
        <p:nvSpPr>
          <p:cNvPr id="13" name="文本框 12"/>
          <p:cNvSpPr txBox="1"/>
          <p:nvPr/>
        </p:nvSpPr>
        <p:spPr>
          <a:xfrm>
            <a:off x="1044178" y="663735"/>
            <a:ext cx="3024336" cy="338554"/>
          </a:xfrm>
          <a:prstGeom prst="rect">
            <a:avLst/>
          </a:prstGeom>
          <a:noFill/>
        </p:spPr>
        <p:txBody>
          <a:bodyPr wrap="square" rtlCol="0">
            <a:spAutoFit/>
          </a:bodyPr>
          <a:lstStyle/>
          <a:p>
            <a:r>
              <a:rPr lang="en-US" altLang="zh-CN" dirty="0" err="1">
                <a:solidFill>
                  <a:srgbClr val="FF0000"/>
                </a:solidFill>
              </a:rPr>
              <a:t>GraphGrep</a:t>
            </a:r>
            <a:r>
              <a:rPr lang="en-US" altLang="zh-CN" dirty="0">
                <a:solidFill>
                  <a:srgbClr val="FF0000"/>
                </a:solidFill>
              </a:rPr>
              <a:t>,  </a:t>
            </a:r>
            <a:r>
              <a:rPr lang="en-US" altLang="zh-CN" dirty="0" err="1">
                <a:solidFill>
                  <a:srgbClr val="FF0000"/>
                </a:solidFill>
              </a:rPr>
              <a:t>len</a:t>
            </a:r>
            <a:r>
              <a:rPr lang="en-US" altLang="zh-CN" dirty="0">
                <a:solidFill>
                  <a:srgbClr val="FF0000"/>
                </a:solidFill>
              </a:rPr>
              <a:t> &lt;= k</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6346" y="1907346"/>
            <a:ext cx="3904759" cy="1360712"/>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3600" dirty="0">
                <a:solidFill>
                  <a:schemeClr val="tx1"/>
                </a:solidFill>
              </a:rPr>
              <a:t>06.</a:t>
            </a:r>
            <a:r>
              <a:rPr lang="zh-CN" altLang="en-US" sz="3600" dirty="0">
                <a:solidFill>
                  <a:schemeClr val="tx1"/>
                </a:solidFill>
              </a:rPr>
              <a:t>开源工具实践</a:t>
            </a:r>
            <a:endParaRPr lang="en-US" altLang="zh-CN" sz="3600" dirty="0">
              <a:solidFill>
                <a:schemeClr val="tx1"/>
              </a:solidFill>
            </a:endParaRPr>
          </a:p>
          <a:p>
            <a:pPr algn="l"/>
            <a:endParaRPr lang="en-US" altLang="zh-CN" sz="2400" dirty="0">
              <a:solidFill>
                <a:schemeClr val="tx1">
                  <a:lumMod val="75000"/>
                  <a:lumOff val="25000"/>
                </a:schemeClr>
              </a:solidFill>
            </a:endParaRPr>
          </a:p>
          <a:p>
            <a:r>
              <a:rPr lang="zh-CN" altLang="en-US" sz="2400" dirty="0">
                <a:solidFill>
                  <a:schemeClr val="tx1">
                    <a:lumMod val="75000"/>
                    <a:lumOff val="25000"/>
                  </a:schemeClr>
                </a:solidFill>
              </a:rPr>
              <a:t>汇报人：马舒畅</a:t>
            </a:r>
            <a:endParaRPr lang="en-US" altLang="zh-CN" sz="2400" dirty="0">
              <a:solidFill>
                <a:schemeClr val="tx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3719964"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2000" dirty="0">
                <a:solidFill>
                  <a:schemeClr val="tx1"/>
                </a:solidFill>
              </a:rPr>
              <a:t>开源数据库</a:t>
            </a:r>
            <a:r>
              <a:rPr lang="en-US" altLang="zh-CN" sz="2000" dirty="0">
                <a:solidFill>
                  <a:schemeClr val="tx1"/>
                </a:solidFill>
              </a:rPr>
              <a:t>-Apache Jena</a:t>
            </a:r>
            <a:endParaRPr lang="en-US" altLang="zh-CN" sz="2000" dirty="0">
              <a:solidFill>
                <a:schemeClr val="tx1"/>
              </a:solidFill>
            </a:endParaRPr>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3" name="图片 2"/>
          <p:cNvPicPr>
            <a:picLocks noChangeAspect="1"/>
          </p:cNvPicPr>
          <p:nvPr/>
        </p:nvPicPr>
        <p:blipFill rotWithShape="1">
          <a:blip r:embed="rId2"/>
          <a:srcRect t="4436" r="7107"/>
          <a:stretch>
            <a:fillRect/>
          </a:stretch>
        </p:blipFill>
        <p:spPr>
          <a:xfrm>
            <a:off x="3924498" y="1056481"/>
            <a:ext cx="4850580" cy="3393980"/>
          </a:xfrm>
          <a:prstGeom prst="rect">
            <a:avLst/>
          </a:prstGeom>
        </p:spPr>
      </p:pic>
      <p:sp>
        <p:nvSpPr>
          <p:cNvPr id="6" name="文本框 5"/>
          <p:cNvSpPr txBox="1"/>
          <p:nvPr/>
        </p:nvSpPr>
        <p:spPr>
          <a:xfrm>
            <a:off x="368720" y="1038349"/>
            <a:ext cx="2559868" cy="3539430"/>
          </a:xfrm>
          <a:prstGeom prst="rect">
            <a:avLst/>
          </a:prstGeom>
          <a:noFill/>
        </p:spPr>
        <p:txBody>
          <a:bodyPr wrap="square" rtlCol="0">
            <a:spAutoFit/>
          </a:bodyPr>
          <a:lstStyle/>
          <a:p>
            <a:pPr marL="285750" indent="-285750">
              <a:buFont typeface="Wingdings" charset="2"/>
              <a:buChar char="n"/>
            </a:pPr>
            <a:r>
              <a:rPr lang="zh-CN" altLang="en-US" dirty="0"/>
              <a:t>一个免费开源的支持构建语义网络和数据链接应用的</a:t>
            </a:r>
            <a:r>
              <a:rPr lang="en-US" altLang="zh-CN" dirty="0"/>
              <a:t>Java</a:t>
            </a:r>
            <a:r>
              <a:rPr lang="zh-CN" altLang="en-US" dirty="0"/>
              <a:t>框架</a:t>
            </a:r>
            <a:endParaRPr lang="en-US" altLang="zh-CN" dirty="0"/>
          </a:p>
          <a:p>
            <a:pPr marL="285750" indent="-285750">
              <a:buFont typeface="Wingdings" charset="2"/>
              <a:buChar char="n"/>
            </a:pPr>
            <a:endParaRPr lang="en-US" altLang="zh-CN" dirty="0"/>
          </a:p>
          <a:p>
            <a:pPr marL="285750" indent="-285750">
              <a:buFont typeface="Wingdings" charset="2"/>
              <a:buChar char="n"/>
            </a:pPr>
            <a:r>
              <a:rPr lang="zh-CN" altLang="en-US" dirty="0"/>
              <a:t>由惠普实验室开发</a:t>
            </a:r>
            <a:endParaRPr lang="en-US" altLang="zh-CN" dirty="0"/>
          </a:p>
          <a:p>
            <a:pPr marL="285750" indent="-285750">
              <a:buFont typeface="Wingdings" charset="2"/>
              <a:buChar char="n"/>
            </a:pPr>
            <a:endParaRPr lang="en-US" altLang="zh-CN" dirty="0"/>
          </a:p>
          <a:p>
            <a:pPr marL="285750" indent="-285750">
              <a:buFont typeface="Wingdings" charset="2"/>
              <a:buChar char="n"/>
            </a:pPr>
            <a:r>
              <a:rPr lang="zh-CN" altLang="en-US" dirty="0"/>
              <a:t>支持内存和永久存储</a:t>
            </a:r>
            <a:endParaRPr lang="en-US" altLang="zh-CN" dirty="0"/>
          </a:p>
          <a:p>
            <a:pPr marL="285750" indent="-285750">
              <a:buFont typeface="Wingdings" charset="2"/>
              <a:buChar char="n"/>
            </a:pPr>
            <a:endParaRPr lang="en-US" altLang="zh-CN" dirty="0"/>
          </a:p>
          <a:p>
            <a:pPr marL="285750" indent="-285750">
              <a:buFont typeface="Wingdings" charset="2"/>
              <a:buChar char="n"/>
            </a:pPr>
            <a:r>
              <a:rPr lang="zh-CN" altLang="en-US" dirty="0"/>
              <a:t>功能：</a:t>
            </a:r>
            <a:r>
              <a:rPr lang="en-US" altLang="zh-CN" dirty="0"/>
              <a:t>RDF</a:t>
            </a:r>
            <a:r>
              <a:rPr lang="zh-CN" altLang="en-US" dirty="0"/>
              <a:t>数据管理、</a:t>
            </a:r>
            <a:r>
              <a:rPr lang="en-US" altLang="zh-CN" dirty="0"/>
              <a:t>RDFS</a:t>
            </a:r>
            <a:r>
              <a:rPr lang="zh-CN" altLang="en-US" dirty="0"/>
              <a:t>和</a:t>
            </a:r>
            <a:r>
              <a:rPr lang="en-US" altLang="zh-CN" dirty="0"/>
              <a:t>OWL</a:t>
            </a:r>
            <a:r>
              <a:rPr lang="zh-CN" altLang="en-US" dirty="0"/>
              <a:t>本体管理、</a:t>
            </a:r>
            <a:r>
              <a:rPr lang="en-US" altLang="zh-CN" dirty="0"/>
              <a:t>SPARQL</a:t>
            </a:r>
            <a:r>
              <a:rPr lang="zh-CN" altLang="en-US" dirty="0"/>
              <a:t>查询处理</a:t>
            </a:r>
            <a:endParaRPr lang="zh-CN" altLang="en-US" dirty="0"/>
          </a:p>
          <a:p>
            <a:pPr marL="285750" indent="-285750">
              <a:buFont typeface="Wingdings" charset="2"/>
              <a:buChar char="n"/>
            </a:pPr>
            <a:endParaRPr lang="zh-CN" altLang="en-US" dirty="0"/>
          </a:p>
          <a:p>
            <a:pPr marL="285750" indent="-285750">
              <a:buFont typeface="Wingdings" charset="2"/>
              <a:buChar char="n"/>
            </a:pPr>
            <a:endParaRPr lang="zh-CN" altLang="en-US" dirty="0"/>
          </a:p>
          <a:p>
            <a:pPr marL="285750" indent="-285750">
              <a:buFont typeface="Wingdings" charset="2"/>
              <a:buChar char="n"/>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3275932"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Apache Jena</a:t>
            </a:r>
            <a:r>
              <a:rPr lang="zh-CN" altLang="en-US" sz="2000" dirty="0">
                <a:solidFill>
                  <a:schemeClr val="tx1"/>
                </a:solidFill>
              </a:rPr>
              <a:t>技术架构</a:t>
            </a:r>
            <a:endParaRPr lang="en-US" altLang="zh-CN"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5" name="图片 4"/>
          <p:cNvPicPr>
            <a:picLocks noChangeAspect="1"/>
          </p:cNvPicPr>
          <p:nvPr/>
        </p:nvPicPr>
        <p:blipFill rotWithShape="1">
          <a:blip r:embed="rId2"/>
          <a:srcRect t="4436" r="7107"/>
          <a:stretch>
            <a:fillRect/>
          </a:stretch>
        </p:blipFill>
        <p:spPr>
          <a:xfrm>
            <a:off x="3644652" y="1012021"/>
            <a:ext cx="5183042" cy="3626606"/>
          </a:xfrm>
          <a:prstGeom prst="rect">
            <a:avLst/>
          </a:prstGeom>
        </p:spPr>
      </p:pic>
      <p:sp>
        <p:nvSpPr>
          <p:cNvPr id="2" name="文本框 1"/>
          <p:cNvSpPr txBox="1"/>
          <p:nvPr/>
        </p:nvSpPr>
        <p:spPr>
          <a:xfrm>
            <a:off x="368720" y="870943"/>
            <a:ext cx="3339754" cy="3785652"/>
          </a:xfrm>
          <a:prstGeom prst="rect">
            <a:avLst/>
          </a:prstGeom>
          <a:noFill/>
        </p:spPr>
        <p:txBody>
          <a:bodyPr wrap="square" rtlCol="0">
            <a:spAutoFit/>
          </a:bodyPr>
          <a:lstStyle/>
          <a:p>
            <a:r>
              <a:rPr lang="zh-CN" altLang="en-US" dirty="0"/>
              <a:t>支持的底层存储类型：基于内存的存储、基于关系数据库的</a:t>
            </a:r>
            <a:r>
              <a:rPr lang="en-US" altLang="zh-CN" dirty="0"/>
              <a:t>SDB</a:t>
            </a:r>
            <a:r>
              <a:rPr lang="zh-CN" altLang="en-US" dirty="0"/>
              <a:t>存储、基于原生三元组的</a:t>
            </a:r>
            <a:r>
              <a:rPr lang="en-US" altLang="zh-CN" dirty="0"/>
              <a:t>TDB</a:t>
            </a:r>
            <a:r>
              <a:rPr lang="zh-CN" altLang="en-US" dirty="0"/>
              <a:t>存储和用户定制的存储。</a:t>
            </a:r>
            <a:endParaRPr lang="en-US" altLang="zh-CN" dirty="0"/>
          </a:p>
          <a:p>
            <a:endParaRPr lang="en-US" altLang="zh-CN" dirty="0"/>
          </a:p>
          <a:p>
            <a:r>
              <a:rPr lang="zh-CN" altLang="en-US" dirty="0"/>
              <a:t>推理</a:t>
            </a:r>
            <a:r>
              <a:rPr lang="en-US" altLang="zh-CN" dirty="0"/>
              <a:t>API</a:t>
            </a:r>
            <a:r>
              <a:rPr lang="zh-CN" altLang="en-US" dirty="0"/>
              <a:t>为上层提供本体推理服务， 可以使用</a:t>
            </a:r>
            <a:r>
              <a:rPr lang="en-US" altLang="zh-CN" dirty="0"/>
              <a:t>Jena</a:t>
            </a:r>
            <a:r>
              <a:rPr lang="zh-CN" altLang="en-US" dirty="0"/>
              <a:t>内置基于规则的推理机进行</a:t>
            </a:r>
            <a:r>
              <a:rPr lang="en-US" altLang="zh-CN" dirty="0"/>
              <a:t>RDFS</a:t>
            </a:r>
            <a:r>
              <a:rPr lang="zh-CN" altLang="en-US" dirty="0"/>
              <a:t>和</a:t>
            </a:r>
            <a:r>
              <a:rPr lang="en-US" altLang="zh-CN" dirty="0"/>
              <a:t>OWL</a:t>
            </a:r>
            <a:r>
              <a:rPr lang="zh-CN" altLang="en-US" dirty="0"/>
              <a:t>本体上的推理 任务，或者选择通过接口调用第三方外部推理机。</a:t>
            </a:r>
            <a:endParaRPr lang="en-US" altLang="zh-CN" dirty="0"/>
          </a:p>
          <a:p>
            <a:endParaRPr lang="en-US" altLang="zh-CN" dirty="0"/>
          </a:p>
          <a:p>
            <a:r>
              <a:rPr lang="zh-CN" altLang="en-US" dirty="0"/>
              <a:t>最上面有一个 </a:t>
            </a:r>
            <a:r>
              <a:rPr lang="en-US" altLang="zh-CN" dirty="0" err="1">
                <a:effectLst/>
                <a:latin typeface="Calibri"/>
                <a:ea typeface="宋体" charset="-122"/>
                <a:cs typeface="Times New Roman"/>
              </a:rPr>
              <a:t>Fuseki</a:t>
            </a:r>
            <a:r>
              <a:rPr lang="zh-CN" altLang="zh-CN" dirty="0">
                <a:effectLst/>
                <a:latin typeface="Calibri"/>
                <a:ea typeface="宋体" charset="-122"/>
                <a:cs typeface="Times New Roman"/>
              </a:rPr>
              <a:t>模块，它相当于一个服务器端，就是在它提供的端口上进行</a:t>
            </a:r>
            <a:r>
              <a:rPr lang="en-US" altLang="zh-CN" dirty="0">
                <a:effectLst/>
                <a:latin typeface="Calibri"/>
                <a:ea typeface="宋体" charset="-122"/>
                <a:cs typeface="Times New Roman"/>
              </a:rPr>
              <a:t>SPARQL</a:t>
            </a:r>
            <a:r>
              <a:rPr lang="zh-CN" altLang="zh-CN" dirty="0">
                <a:effectLst/>
                <a:latin typeface="Calibri"/>
                <a:ea typeface="宋体" charset="-122"/>
                <a:cs typeface="Times New Roman"/>
              </a:rPr>
              <a:t>查询等一系列操作</a:t>
            </a:r>
            <a:r>
              <a:rPr lang="zh-CN" altLang="en-US" dirty="0">
                <a:effectLst/>
                <a:latin typeface="Calibri"/>
                <a:ea typeface="宋体" charset="-122"/>
                <a:cs typeface="Times New Roman"/>
              </a:rPr>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5031541"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latinLnBrk="1"/>
            <a:r>
              <a:rPr lang="en-US" altLang="zh-CN" sz="2000" i="0" dirty="0">
                <a:solidFill>
                  <a:srgbClr val="222226"/>
                </a:solidFill>
                <a:effectLst/>
              </a:rPr>
              <a:t>Jena </a:t>
            </a:r>
            <a:r>
              <a:rPr lang="zh-CN" altLang="en-US" sz="2000" i="0" dirty="0">
                <a:solidFill>
                  <a:srgbClr val="222226"/>
                </a:solidFill>
                <a:effectLst/>
              </a:rPr>
              <a:t>和 </a:t>
            </a:r>
            <a:r>
              <a:rPr lang="en-US" altLang="zh-CN" sz="2000" i="0" dirty="0" err="1">
                <a:solidFill>
                  <a:srgbClr val="222226"/>
                </a:solidFill>
                <a:effectLst/>
              </a:rPr>
              <a:t>Fuseki</a:t>
            </a:r>
            <a:r>
              <a:rPr lang="zh-CN" altLang="en-US" sz="2000" i="0" dirty="0">
                <a:solidFill>
                  <a:srgbClr val="222226"/>
                </a:solidFill>
                <a:effectLst/>
              </a:rPr>
              <a:t>安装与</a:t>
            </a:r>
            <a:r>
              <a:rPr lang="en-US" altLang="zh-CN" sz="2000" i="0" dirty="0">
                <a:solidFill>
                  <a:srgbClr val="222226"/>
                </a:solidFill>
                <a:effectLst/>
              </a:rPr>
              <a:t>SPARQL</a:t>
            </a:r>
            <a:r>
              <a:rPr lang="zh-CN" altLang="en-US" sz="2000" i="0" dirty="0">
                <a:solidFill>
                  <a:srgbClr val="222226"/>
                </a:solidFill>
                <a:effectLst/>
              </a:rPr>
              <a:t>查询</a:t>
            </a:r>
            <a:endParaRPr lang="zh-CN" altLang="en-US" sz="2000" i="0" dirty="0">
              <a:solidFill>
                <a:srgbClr val="222226"/>
              </a:solidFill>
              <a:effectLs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297809" y="929355"/>
            <a:ext cx="8452322" cy="338554"/>
          </a:xfrm>
          <a:prstGeom prst="rect">
            <a:avLst/>
          </a:prstGeom>
          <a:noFill/>
        </p:spPr>
        <p:txBody>
          <a:bodyPr wrap="square" rtlCol="0">
            <a:spAutoFit/>
          </a:bodyPr>
          <a:lstStyle/>
          <a:p>
            <a:r>
              <a:rPr lang="zh-CN" altLang="en-US" dirty="0">
                <a:latin typeface="pingfang SC"/>
              </a:rPr>
              <a:t>数据来源：</a:t>
            </a:r>
            <a:r>
              <a:rPr lang="zh-CN" altLang="en-US" i="0" dirty="0">
                <a:effectLst/>
                <a:latin typeface="pingfang SC"/>
              </a:rPr>
              <a:t>从</a:t>
            </a:r>
            <a:r>
              <a:rPr lang="en-US" altLang="zh-CN" i="0" dirty="0">
                <a:effectLst/>
                <a:latin typeface="pingfang SC"/>
              </a:rPr>
              <a:t>GitHub</a:t>
            </a:r>
            <a:r>
              <a:rPr lang="zh-CN" altLang="en-US" i="0" dirty="0">
                <a:effectLst/>
                <a:latin typeface="pingfang SC"/>
              </a:rPr>
              <a:t>上</a:t>
            </a:r>
            <a:r>
              <a:rPr lang="zh-CN" altLang="en-US" dirty="0">
                <a:latin typeface="pingfang SC"/>
              </a:rPr>
              <a:t>下载</a:t>
            </a:r>
            <a:r>
              <a:rPr lang="zh-CN" altLang="en-US" i="0" dirty="0">
                <a:effectLst/>
                <a:latin typeface="pingfang SC"/>
              </a:rPr>
              <a:t>的</a:t>
            </a:r>
            <a:r>
              <a:rPr lang="en-US" altLang="zh-CN" i="0" dirty="0">
                <a:effectLst/>
                <a:latin typeface="pingfang SC"/>
              </a:rPr>
              <a:t>RDF</a:t>
            </a:r>
            <a:r>
              <a:rPr lang="zh-CN" altLang="en-US" i="0" dirty="0">
                <a:effectLst/>
                <a:latin typeface="pingfang SC"/>
              </a:rPr>
              <a:t>类型数据 </a:t>
            </a:r>
            <a:r>
              <a:rPr lang="en-US" altLang="zh-CN" i="0" dirty="0">
                <a:effectLst/>
                <a:latin typeface="pingfang SC"/>
              </a:rPr>
              <a:t>D:\DouBan-KGQA-data\rdf</a:t>
            </a:r>
            <a:r>
              <a:rPr lang="en-US" altLang="zh-CN" dirty="0">
                <a:latin typeface="pingfang SC"/>
              </a:rPr>
              <a:t>\</a:t>
            </a:r>
            <a:r>
              <a:rPr lang="en-US" altLang="zh-CN" dirty="0"/>
              <a:t>douban_kgqa.nt</a:t>
            </a:r>
            <a:endParaRPr lang="zh-CN" altLang="en-US" dirty="0"/>
          </a:p>
        </p:txBody>
      </p:sp>
      <p:sp>
        <p:nvSpPr>
          <p:cNvPr id="3" name="文本框 2"/>
          <p:cNvSpPr txBox="1"/>
          <p:nvPr/>
        </p:nvSpPr>
        <p:spPr>
          <a:xfrm>
            <a:off x="300448" y="1708171"/>
            <a:ext cx="6288346" cy="1015663"/>
          </a:xfrm>
          <a:prstGeom prst="rect">
            <a:avLst/>
          </a:prstGeom>
          <a:noFill/>
        </p:spPr>
        <p:txBody>
          <a:bodyPr wrap="square" rtlCol="0">
            <a:spAutoFit/>
          </a:bodyPr>
          <a:lstStyle/>
          <a:p>
            <a:r>
              <a:rPr lang="en-US" altLang="zh-CN" sz="2000" dirty="0"/>
              <a:t>1</a:t>
            </a:r>
            <a:r>
              <a:rPr lang="zh-CN" altLang="en-US" sz="2000" dirty="0"/>
              <a:t>、下载</a:t>
            </a:r>
            <a:r>
              <a:rPr lang="en-US" altLang="zh-CN" sz="2000" dirty="0"/>
              <a:t>Apache Jena</a:t>
            </a:r>
            <a:r>
              <a:rPr lang="zh-CN" altLang="en-US" sz="2000" dirty="0"/>
              <a:t>和</a:t>
            </a:r>
            <a:r>
              <a:rPr lang="en-US" altLang="zh-CN" sz="2000" dirty="0"/>
              <a:t>Apache Jena </a:t>
            </a:r>
            <a:r>
              <a:rPr lang="en-US" altLang="zh-CN" sz="2000" dirty="0" err="1"/>
              <a:t>Fuseki</a:t>
            </a:r>
            <a:endParaRPr lang="en-US" altLang="zh-CN" sz="2000" dirty="0"/>
          </a:p>
          <a:p>
            <a:r>
              <a:rPr lang="en-US" altLang="zh-CN" sz="2000" dirty="0"/>
              <a:t>Jena</a:t>
            </a:r>
            <a:r>
              <a:rPr lang="zh-CN" altLang="en-US" sz="2000" dirty="0"/>
              <a:t>官网：</a:t>
            </a:r>
            <a:r>
              <a:rPr lang="en-US" altLang="zh-CN" sz="2000" b="0" i="0" u="none" strike="noStrike" dirty="0">
                <a:solidFill>
                  <a:srgbClr val="4EA1DB"/>
                </a:solidFill>
                <a:effectLst/>
                <a:latin typeface="-apple-system"/>
                <a:hlinkClick r:id="rId2"/>
              </a:rPr>
              <a:t>http://jena.apache.org/download/index.cgi</a:t>
            </a:r>
            <a:r>
              <a:rPr lang="en-US" altLang="zh-CN" sz="2000" dirty="0"/>
              <a:t> </a:t>
            </a:r>
            <a:endParaRPr lang="en-US" altLang="zh-CN" sz="2000" dirty="0"/>
          </a:p>
          <a:p>
            <a:endParaRPr lang="zh-CN" altLang="en-US"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720" y="2664172"/>
            <a:ext cx="3888432" cy="1849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5031541"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latinLnBrk="1"/>
            <a:r>
              <a:rPr lang="en-US" altLang="zh-CN" sz="2000" i="0" dirty="0">
                <a:solidFill>
                  <a:srgbClr val="222226"/>
                </a:solidFill>
                <a:effectLst/>
              </a:rPr>
              <a:t>Jena </a:t>
            </a:r>
            <a:r>
              <a:rPr lang="zh-CN" altLang="en-US" sz="2000" i="0" dirty="0">
                <a:solidFill>
                  <a:srgbClr val="222226"/>
                </a:solidFill>
                <a:effectLst/>
              </a:rPr>
              <a:t>和 </a:t>
            </a:r>
            <a:r>
              <a:rPr lang="en-US" altLang="zh-CN" sz="2000" i="0" dirty="0" err="1">
                <a:solidFill>
                  <a:srgbClr val="222226"/>
                </a:solidFill>
                <a:effectLst/>
              </a:rPr>
              <a:t>Fuseki</a:t>
            </a:r>
            <a:r>
              <a:rPr lang="zh-CN" altLang="en-US" sz="2000" i="0" dirty="0">
                <a:solidFill>
                  <a:srgbClr val="222226"/>
                </a:solidFill>
                <a:effectLst/>
              </a:rPr>
              <a:t>安装与</a:t>
            </a:r>
            <a:r>
              <a:rPr lang="en-US" altLang="zh-CN" sz="2000" i="0" dirty="0">
                <a:solidFill>
                  <a:srgbClr val="222226"/>
                </a:solidFill>
                <a:effectLst/>
              </a:rPr>
              <a:t>SPARQL</a:t>
            </a:r>
            <a:r>
              <a:rPr lang="zh-CN" altLang="en-US" sz="2000" i="0" dirty="0">
                <a:solidFill>
                  <a:srgbClr val="222226"/>
                </a:solidFill>
                <a:effectLst/>
              </a:rPr>
              <a:t>查询</a:t>
            </a:r>
            <a:endParaRPr lang="zh-CN" altLang="en-US" sz="2000" i="0" dirty="0">
              <a:solidFill>
                <a:srgbClr val="222226"/>
              </a:solidFill>
              <a:effectLs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297809" y="898875"/>
            <a:ext cx="2115618" cy="400110"/>
          </a:xfrm>
          <a:prstGeom prst="rect">
            <a:avLst/>
          </a:prstGeom>
          <a:noFill/>
        </p:spPr>
        <p:txBody>
          <a:bodyPr wrap="square" rtlCol="0">
            <a:spAutoFit/>
          </a:bodyPr>
          <a:lstStyle/>
          <a:p>
            <a:r>
              <a:rPr lang="en-US" altLang="zh-CN" sz="2000" dirty="0"/>
              <a:t>2</a:t>
            </a:r>
            <a:r>
              <a:rPr lang="zh-CN" altLang="en-US" sz="2000" dirty="0"/>
              <a:t>、配置环境变量</a:t>
            </a:r>
            <a:endParaRPr lang="zh-CN" altLang="en-US" sz="2000" dirty="0"/>
          </a:p>
        </p:txBody>
      </p:sp>
      <p:sp>
        <p:nvSpPr>
          <p:cNvPr id="4" name="文本框 3"/>
          <p:cNvSpPr txBox="1"/>
          <p:nvPr/>
        </p:nvSpPr>
        <p:spPr>
          <a:xfrm>
            <a:off x="297809" y="1780577"/>
            <a:ext cx="1800200" cy="400110"/>
          </a:xfrm>
          <a:prstGeom prst="rect">
            <a:avLst/>
          </a:prstGeom>
          <a:noFill/>
        </p:spPr>
        <p:txBody>
          <a:bodyPr wrap="square" rtlCol="0">
            <a:spAutoFit/>
          </a:bodyPr>
          <a:lstStyle/>
          <a:p>
            <a:r>
              <a:rPr lang="en-US" altLang="zh-CN" sz="2000" dirty="0"/>
              <a:t>3</a:t>
            </a:r>
            <a:r>
              <a:rPr lang="zh-CN" altLang="en-US" sz="2000" dirty="0"/>
              <a:t>、</a:t>
            </a:r>
            <a:r>
              <a:rPr lang="en-US" altLang="zh-CN" sz="2000" dirty="0"/>
              <a:t>RDF2TDB</a:t>
            </a:r>
            <a:endParaRPr lang="zh-CN" altLang="en-US" sz="2000" dirty="0"/>
          </a:p>
        </p:txBody>
      </p:sp>
      <p:sp>
        <p:nvSpPr>
          <p:cNvPr id="6" name="文本框 5"/>
          <p:cNvSpPr txBox="1"/>
          <p:nvPr/>
        </p:nvSpPr>
        <p:spPr>
          <a:xfrm>
            <a:off x="401297" y="2662280"/>
            <a:ext cx="8085024" cy="338554"/>
          </a:xfrm>
          <a:prstGeom prst="rect">
            <a:avLst/>
          </a:prstGeom>
          <a:noFill/>
        </p:spPr>
        <p:txBody>
          <a:bodyPr wrap="square" rtlCol="0">
            <a:spAutoFit/>
          </a:bodyPr>
          <a:lstStyle/>
          <a:p>
            <a:pPr algn="just"/>
            <a:r>
              <a:rPr lang="en-US" altLang="zh-CN" kern="100" dirty="0">
                <a:cs typeface="Times New Roman"/>
              </a:rPr>
              <a:t>--</a:t>
            </a:r>
            <a:r>
              <a:rPr lang="en-US" altLang="zh-CN" kern="100" dirty="0">
                <a:effectLst/>
                <a:cs typeface="Times New Roman"/>
              </a:rPr>
              <a:t>loc</a:t>
            </a:r>
            <a:r>
              <a:rPr lang="zh-CN" altLang="zh-CN" kern="100" dirty="0">
                <a:effectLst/>
                <a:cs typeface="Arial" charset="0"/>
              </a:rPr>
              <a:t>指定</a:t>
            </a:r>
            <a:r>
              <a:rPr lang="en-US" altLang="zh-CN" kern="100" dirty="0" err="1">
                <a:effectLst/>
                <a:cs typeface="Times New Roman"/>
              </a:rPr>
              <a:t>tdb</a:t>
            </a:r>
            <a:r>
              <a:rPr lang="zh-CN" altLang="zh-CN" kern="100" dirty="0">
                <a:effectLst/>
                <a:cs typeface="Arial" charset="0"/>
              </a:rPr>
              <a:t>存储的位置</a:t>
            </a:r>
            <a:r>
              <a:rPr lang="zh-CN" altLang="en-US" kern="100" dirty="0">
                <a:effectLst/>
                <a:cs typeface="Arial" charset="0"/>
              </a:rPr>
              <a:t>，</a:t>
            </a:r>
            <a:r>
              <a:rPr lang="zh-CN" altLang="en-US" kern="100" dirty="0">
                <a:solidFill>
                  <a:srgbClr val="333333"/>
                </a:solidFill>
                <a:latin typeface="pingfang SC"/>
                <a:cs typeface="Arial" charset="0"/>
              </a:rPr>
              <a:t>生成的</a:t>
            </a:r>
            <a:r>
              <a:rPr lang="en-US" altLang="zh-CN" kern="100" dirty="0">
                <a:solidFill>
                  <a:srgbClr val="333333"/>
                </a:solidFill>
                <a:latin typeface="pingfang SC"/>
                <a:cs typeface="Arial" charset="0"/>
              </a:rPr>
              <a:t>RDF</a:t>
            </a:r>
            <a:r>
              <a:rPr lang="zh-CN" altLang="en-US" kern="100" dirty="0">
                <a:solidFill>
                  <a:srgbClr val="333333"/>
                </a:solidFill>
                <a:latin typeface="pingfang SC"/>
                <a:cs typeface="Arial" charset="0"/>
              </a:rPr>
              <a:t>数据地址</a:t>
            </a:r>
            <a:r>
              <a:rPr lang="zh-CN" altLang="en-US" b="0" i="0" dirty="0">
                <a:solidFill>
                  <a:srgbClr val="333333"/>
                </a:solidFill>
                <a:effectLst/>
                <a:latin typeface="pingfang SC"/>
              </a:rPr>
              <a:t>，</a:t>
            </a:r>
            <a:r>
              <a:rPr lang="zh-CN" altLang="zh-CN" kern="100" dirty="0">
                <a:effectLst/>
                <a:cs typeface="Arial" charset="0"/>
              </a:rPr>
              <a:t>由</a:t>
            </a:r>
            <a:r>
              <a:rPr lang="en-US" altLang="zh-CN" kern="100" dirty="0" err="1">
                <a:effectLst/>
                <a:cs typeface="Times New Roman"/>
              </a:rPr>
              <a:t>Mysql</a:t>
            </a:r>
            <a:r>
              <a:rPr lang="zh-CN" altLang="zh-CN" kern="100" dirty="0">
                <a:effectLst/>
                <a:cs typeface="Arial" charset="0"/>
              </a:rPr>
              <a:t>数据转换得到的</a:t>
            </a:r>
            <a:r>
              <a:rPr lang="en-US" altLang="zh-CN" kern="100" dirty="0">
                <a:effectLst/>
                <a:cs typeface="Times New Roman"/>
              </a:rPr>
              <a:t>RDF</a:t>
            </a:r>
            <a:r>
              <a:rPr lang="zh-CN" altLang="zh-CN" kern="100" dirty="0">
                <a:effectLst/>
                <a:cs typeface="Arial" charset="0"/>
              </a:rPr>
              <a:t>数据</a:t>
            </a:r>
            <a:endParaRPr lang="zh-CN" altLang="zh-CN" kern="100" dirty="0">
              <a:effectLst/>
              <a:cs typeface="Times New Roman"/>
            </a:endParaRPr>
          </a:p>
        </p:txBody>
      </p:sp>
      <p:sp>
        <p:nvSpPr>
          <p:cNvPr id="11" name="文本框 10"/>
          <p:cNvSpPr txBox="1"/>
          <p:nvPr/>
        </p:nvSpPr>
        <p:spPr>
          <a:xfrm>
            <a:off x="401297" y="2301513"/>
            <a:ext cx="8064896" cy="338554"/>
          </a:xfrm>
          <a:prstGeom prst="rect">
            <a:avLst/>
          </a:prstGeom>
          <a:noFill/>
        </p:spPr>
        <p:txBody>
          <a:bodyPr wrap="square" rtlCol="0">
            <a:spAutoFit/>
          </a:bodyPr>
          <a:lstStyle/>
          <a:p>
            <a:r>
              <a:rPr lang="en-US" altLang="zh-CN" dirty="0"/>
              <a:t>tdbloader.bat –loc=D:\DouBan-KGQA-data\tdb D:\DouBan-KGQA-data\rdf\douban_kgqa.nt</a:t>
            </a:r>
            <a:endParaRPr lang="zh-CN" altLang="en-US" dirty="0"/>
          </a:p>
        </p:txBody>
      </p:sp>
      <p:pic>
        <p:nvPicPr>
          <p:cNvPr id="13" name="图片 12"/>
          <p:cNvPicPr>
            <a:picLocks noChangeAspect="1"/>
          </p:cNvPicPr>
          <p:nvPr/>
        </p:nvPicPr>
        <p:blipFill>
          <a:blip r:embed="rId2"/>
          <a:stretch>
            <a:fillRect/>
          </a:stretch>
        </p:blipFill>
        <p:spPr>
          <a:xfrm>
            <a:off x="2569486" y="692712"/>
            <a:ext cx="5120704" cy="1467636"/>
          </a:xfrm>
          <a:prstGeom prst="rect">
            <a:avLst/>
          </a:prstGeom>
        </p:spPr>
      </p:pic>
      <p:pic>
        <p:nvPicPr>
          <p:cNvPr id="17" name="图片 16"/>
          <p:cNvPicPr>
            <a:picLocks noChangeAspect="1"/>
          </p:cNvPicPr>
          <p:nvPr/>
        </p:nvPicPr>
        <p:blipFill>
          <a:blip r:embed="rId3"/>
          <a:stretch>
            <a:fillRect/>
          </a:stretch>
        </p:blipFill>
        <p:spPr>
          <a:xfrm>
            <a:off x="1268820" y="3040358"/>
            <a:ext cx="7056784" cy="1935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5031541"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latinLnBrk="1"/>
            <a:r>
              <a:rPr lang="en-US" altLang="zh-CN" sz="2000" i="0" dirty="0">
                <a:solidFill>
                  <a:srgbClr val="222226"/>
                </a:solidFill>
                <a:effectLst/>
              </a:rPr>
              <a:t>Jena </a:t>
            </a:r>
            <a:r>
              <a:rPr lang="zh-CN" altLang="en-US" sz="2000" i="0" dirty="0">
                <a:solidFill>
                  <a:srgbClr val="222226"/>
                </a:solidFill>
                <a:effectLst/>
              </a:rPr>
              <a:t>和 </a:t>
            </a:r>
            <a:r>
              <a:rPr lang="en-US" altLang="zh-CN" sz="2000" i="0" dirty="0" err="1">
                <a:solidFill>
                  <a:srgbClr val="222226"/>
                </a:solidFill>
                <a:effectLst/>
              </a:rPr>
              <a:t>Fuseki</a:t>
            </a:r>
            <a:r>
              <a:rPr lang="zh-CN" altLang="en-US" sz="2000" i="0" dirty="0">
                <a:solidFill>
                  <a:srgbClr val="222226"/>
                </a:solidFill>
                <a:effectLst/>
              </a:rPr>
              <a:t>安装与</a:t>
            </a:r>
            <a:r>
              <a:rPr lang="en-US" altLang="zh-CN" sz="2000" i="0" dirty="0">
                <a:solidFill>
                  <a:srgbClr val="222226"/>
                </a:solidFill>
                <a:effectLst/>
              </a:rPr>
              <a:t>SPARQL</a:t>
            </a:r>
            <a:r>
              <a:rPr lang="zh-CN" altLang="en-US" sz="2000" i="0" dirty="0">
                <a:solidFill>
                  <a:srgbClr val="222226"/>
                </a:solidFill>
                <a:effectLst/>
              </a:rPr>
              <a:t>查询</a:t>
            </a:r>
            <a:endParaRPr lang="zh-CN" altLang="en-US" sz="2000" i="0" dirty="0">
              <a:solidFill>
                <a:srgbClr val="222226"/>
              </a:solidFill>
              <a:effectLs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295077" y="856850"/>
            <a:ext cx="2016224" cy="400110"/>
          </a:xfrm>
          <a:prstGeom prst="rect">
            <a:avLst/>
          </a:prstGeom>
          <a:noFill/>
        </p:spPr>
        <p:txBody>
          <a:bodyPr wrap="square" rtlCol="0">
            <a:spAutoFit/>
          </a:bodyPr>
          <a:lstStyle/>
          <a:p>
            <a:r>
              <a:rPr lang="en-US" altLang="zh-CN" sz="2000" dirty="0"/>
              <a:t>4</a:t>
            </a:r>
            <a:r>
              <a:rPr lang="zh-CN" altLang="en-US" sz="2000" dirty="0"/>
              <a:t>、</a:t>
            </a:r>
            <a:r>
              <a:rPr lang="en-US" altLang="zh-CN" sz="2000" dirty="0" err="1"/>
              <a:t>F</a:t>
            </a:r>
            <a:r>
              <a:rPr lang="en-US" altLang="zh-CN" sz="2000" dirty="0" err="1">
                <a:effectLst/>
              </a:rPr>
              <a:t>useki</a:t>
            </a:r>
            <a:r>
              <a:rPr lang="zh-CN" altLang="en-US" sz="2000" dirty="0">
                <a:effectLst/>
              </a:rPr>
              <a:t>配置</a:t>
            </a:r>
            <a:endParaRPr lang="zh-CN" altLang="en-US" sz="2000" dirty="0"/>
          </a:p>
        </p:txBody>
      </p:sp>
      <p:pic>
        <p:nvPicPr>
          <p:cNvPr id="4" name="图片 3"/>
          <p:cNvPicPr>
            <a:picLocks noChangeAspect="1"/>
          </p:cNvPicPr>
          <p:nvPr/>
        </p:nvPicPr>
        <p:blipFill rotWithShape="1">
          <a:blip r:embed="rId2"/>
          <a:srcRect b="15107"/>
          <a:stretch>
            <a:fillRect/>
          </a:stretch>
        </p:blipFill>
        <p:spPr>
          <a:xfrm>
            <a:off x="368720" y="3168228"/>
            <a:ext cx="7343775" cy="1382716"/>
          </a:xfrm>
          <a:prstGeom prst="rect">
            <a:avLst/>
          </a:prstGeom>
        </p:spPr>
      </p:pic>
      <p:sp>
        <p:nvSpPr>
          <p:cNvPr id="10" name="文本框 9"/>
          <p:cNvSpPr txBox="1"/>
          <p:nvPr/>
        </p:nvSpPr>
        <p:spPr>
          <a:xfrm>
            <a:off x="295077" y="1351582"/>
            <a:ext cx="8064896" cy="1323439"/>
          </a:xfrm>
          <a:prstGeom prst="rect">
            <a:avLst/>
          </a:prstGeom>
          <a:noFill/>
        </p:spPr>
        <p:txBody>
          <a:bodyPr wrap="square" rtlCol="0">
            <a:spAutoFit/>
          </a:bodyPr>
          <a:lstStyle/>
          <a:p>
            <a:r>
              <a:rPr lang="zh-CN" altLang="en-US" dirty="0"/>
              <a:t>进入</a:t>
            </a:r>
            <a:r>
              <a:rPr lang="en-US" altLang="zh-CN" dirty="0" err="1"/>
              <a:t>fuseki</a:t>
            </a:r>
            <a:r>
              <a:rPr lang="zh-CN" altLang="en-US" dirty="0"/>
              <a:t>目录下，运行命令：</a:t>
            </a:r>
            <a:endParaRPr lang="en-US" altLang="zh-CN" dirty="0"/>
          </a:p>
          <a:p>
            <a:endParaRPr lang="en-US" altLang="zh-CN" dirty="0"/>
          </a:p>
          <a:p>
            <a:r>
              <a:rPr lang="en-US" altLang="zh-CN" dirty="0" err="1"/>
              <a:t>fuseki</a:t>
            </a:r>
            <a:r>
              <a:rPr lang="en-US" altLang="zh-CN" dirty="0"/>
              <a:t>-server --loc=D:\DouBan-KGQA-data\tdb /</a:t>
            </a:r>
            <a:r>
              <a:rPr lang="en-US" altLang="zh-CN" dirty="0" err="1"/>
              <a:t>douban_kgqa</a:t>
            </a:r>
            <a:endParaRPr lang="en-US" altLang="zh-CN" dirty="0"/>
          </a:p>
          <a:p>
            <a:endParaRPr lang="en-US" altLang="zh-CN" dirty="0"/>
          </a:p>
          <a:p>
            <a:r>
              <a:rPr lang="en-US" altLang="zh-CN" dirty="0"/>
              <a:t>--</a:t>
            </a:r>
            <a:r>
              <a:rPr lang="en-US" altLang="zh-CN" b="0" i="0" dirty="0">
                <a:effectLst/>
              </a:rPr>
              <a:t>loc</a:t>
            </a:r>
            <a:r>
              <a:rPr lang="zh-CN" altLang="en-US" b="0" i="0" dirty="0">
                <a:effectLst/>
              </a:rPr>
              <a:t>的参数是上一步</a:t>
            </a:r>
            <a:r>
              <a:rPr lang="en-US" altLang="zh-CN" b="0" i="0" dirty="0">
                <a:effectLst/>
              </a:rPr>
              <a:t>TDB</a:t>
            </a:r>
            <a:r>
              <a:rPr lang="zh-CN" altLang="en-US" b="0" i="0" dirty="0">
                <a:effectLst/>
              </a:rPr>
              <a:t>数据库的路径 </a:t>
            </a:r>
            <a:r>
              <a:rPr lang="en-US" altLang="zh-CN" dirty="0" err="1"/>
              <a:t>douban_kgqa</a:t>
            </a:r>
            <a:r>
              <a:rPr lang="zh-CN" altLang="en-US" b="0" i="0" dirty="0">
                <a:effectLst/>
              </a:rPr>
              <a:t>是显示的数据库名</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619885"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RDF</a:t>
            </a:r>
            <a:r>
              <a:rPr lang="zh-CN" altLang="en-US" sz="2000" dirty="0">
                <a:solidFill>
                  <a:schemeClr val="tx1"/>
                </a:solidFill>
              </a:rPr>
              <a:t>图示例</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TextBox 603"/>
          <p:cNvSpPr txBox="1"/>
          <p:nvPr/>
        </p:nvSpPr>
        <p:spPr bwMode="auto">
          <a:xfrm>
            <a:off x="6228715" y="1151890"/>
            <a:ext cx="2702560" cy="3760470"/>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indent="0" algn="ctr">
              <a:lnSpc>
                <a:spcPct val="200000"/>
              </a:lnSpc>
              <a:buNone/>
            </a:pPr>
            <a:r>
              <a:rPr lang="zh-CN" altLang="en-US" sz="1000" b="1" dirty="0">
                <a:solidFill>
                  <a:schemeClr val="tx1"/>
                </a:solidFill>
              </a:rPr>
              <a:t>软件开发公司的社会网络图</a:t>
            </a:r>
            <a:endParaRPr lang="zh-CN" altLang="en-US" sz="1000" b="1" dirty="0">
              <a:solidFill>
                <a:schemeClr val="tx1"/>
              </a:solidFill>
            </a:endParaRPr>
          </a:p>
          <a:p>
            <a:pPr marL="285750" indent="-285750" algn="l">
              <a:lnSpc>
                <a:spcPct val="200000"/>
              </a:lnSpc>
              <a:buFont typeface="Wingdings" charset="2"/>
              <a:buChar char="l"/>
            </a:pPr>
            <a:r>
              <a:rPr lang="zh-CN" altLang="en-US" sz="1000" dirty="0">
                <a:solidFill>
                  <a:schemeClr val="tx1"/>
                </a:solidFill>
              </a:rPr>
              <a:t>程序员：张三、李四、王五、赵六。</a:t>
            </a:r>
            <a:endParaRPr lang="zh-CN" altLang="en-US" sz="1000" dirty="0">
              <a:solidFill>
                <a:schemeClr val="tx1"/>
              </a:solidFill>
            </a:endParaRPr>
          </a:p>
          <a:p>
            <a:pPr marL="285750" lvl="0" indent="-285750" algn="l">
              <a:lnSpc>
                <a:spcPct val="190000"/>
              </a:lnSpc>
              <a:buFont typeface="Wingdings" charset="2"/>
              <a:buChar char="l"/>
            </a:pPr>
            <a:r>
              <a:rPr lang="zh-CN" altLang="en-US" sz="1000" dirty="0">
                <a:solidFill>
                  <a:schemeClr val="tx1"/>
                </a:solidFill>
              </a:rPr>
              <a:t>项目：</a:t>
            </a:r>
            <a:r>
              <a:rPr lang="en-US" altLang="zh-CN" sz="1000" dirty="0">
                <a:solidFill>
                  <a:schemeClr val="tx1"/>
                </a:solidFill>
              </a:rPr>
              <a:t>”</a:t>
            </a:r>
            <a:r>
              <a:rPr lang="zh-CN" altLang="en-US" sz="1000" dirty="0">
                <a:solidFill>
                  <a:schemeClr val="tx1"/>
                </a:solidFill>
              </a:rPr>
              <a:t>图数据库</a:t>
            </a:r>
            <a:r>
              <a:rPr lang="en-US" altLang="zh-CN" sz="1000" dirty="0">
                <a:solidFill>
                  <a:schemeClr val="tx1"/>
                </a:solidFill>
              </a:rPr>
              <a:t>“</a:t>
            </a:r>
            <a:r>
              <a:rPr lang="zh-CN" altLang="en-US" sz="1000" dirty="0">
                <a:solidFill>
                  <a:schemeClr val="tx1"/>
                </a:solidFill>
              </a:rPr>
              <a:t>、</a:t>
            </a:r>
            <a:r>
              <a:rPr lang="en-US" altLang="zh-CN" sz="1000" dirty="0">
                <a:solidFill>
                  <a:schemeClr val="tx1"/>
                </a:solidFill>
              </a:rPr>
              <a:t>”RDF</a:t>
            </a:r>
            <a:r>
              <a:rPr lang="zh-CN" altLang="en-US" sz="1000" dirty="0">
                <a:solidFill>
                  <a:schemeClr val="tx1"/>
                </a:solidFill>
              </a:rPr>
              <a:t>三元组库</a:t>
            </a:r>
            <a:r>
              <a:rPr lang="en-US" altLang="zh-CN" sz="1000" dirty="0">
                <a:solidFill>
                  <a:schemeClr val="tx1"/>
                </a:solidFill>
              </a:rPr>
              <a:t>“</a:t>
            </a:r>
            <a:r>
              <a:rPr lang="zh-CN" altLang="en-US" sz="1000" dirty="0">
                <a:solidFill>
                  <a:schemeClr val="tx1"/>
                </a:solidFill>
              </a:rPr>
              <a:t>。</a:t>
            </a:r>
            <a:endParaRPr lang="zh-CN" altLang="en-US" sz="1000" dirty="0">
              <a:solidFill>
                <a:schemeClr val="tx1"/>
              </a:solidFill>
            </a:endParaRPr>
          </a:p>
          <a:p>
            <a:pPr marL="285750" lvl="0" indent="-285750" algn="l">
              <a:lnSpc>
                <a:spcPct val="190000"/>
              </a:lnSpc>
              <a:buFont typeface="Wingdings" charset="2"/>
              <a:buChar char="l"/>
            </a:pPr>
            <a:r>
              <a:rPr lang="zh-CN" altLang="en-US" sz="1000" dirty="0">
                <a:solidFill>
                  <a:schemeClr val="tx1"/>
                </a:solidFill>
              </a:rPr>
              <a:t>张三认识李四、王五。</a:t>
            </a:r>
            <a:endParaRPr lang="zh-CN" altLang="en-US" sz="1000" dirty="0">
              <a:solidFill>
                <a:schemeClr val="tx1"/>
              </a:solidFill>
            </a:endParaRPr>
          </a:p>
          <a:p>
            <a:pPr marL="285750" lvl="0" indent="-285750" algn="l">
              <a:lnSpc>
                <a:spcPct val="190000"/>
              </a:lnSpc>
              <a:buFont typeface="Wingdings" charset="2"/>
              <a:buChar char="l"/>
            </a:pPr>
            <a:r>
              <a:rPr lang="zh-CN" altLang="en-US" sz="1000" dirty="0">
                <a:solidFill>
                  <a:schemeClr val="tx1"/>
                </a:solidFill>
              </a:rPr>
              <a:t>张三、王五、赵六参加使用</a:t>
            </a:r>
            <a:r>
              <a:rPr lang="en-US" altLang="zh-CN" sz="1000" dirty="0">
                <a:solidFill>
                  <a:schemeClr val="tx1"/>
                </a:solidFill>
              </a:rPr>
              <a:t>Java</a:t>
            </a:r>
            <a:r>
              <a:rPr lang="zh-CN" altLang="en-US" sz="1000" dirty="0">
                <a:solidFill>
                  <a:schemeClr val="tx1"/>
                </a:solidFill>
              </a:rPr>
              <a:t>语言开发的项目</a:t>
            </a:r>
            <a:r>
              <a:rPr lang="en-US" altLang="zh-CN" sz="1000" dirty="0">
                <a:solidFill>
                  <a:schemeClr val="tx1"/>
                </a:solidFill>
              </a:rPr>
              <a:t>“</a:t>
            </a:r>
            <a:r>
              <a:rPr lang="zh-CN" altLang="en-US" sz="1000" dirty="0">
                <a:solidFill>
                  <a:schemeClr val="tx1"/>
                </a:solidFill>
              </a:rPr>
              <a:t>图数据库</a:t>
            </a:r>
            <a:r>
              <a:rPr lang="en-US" altLang="zh-CN" sz="1000" dirty="0">
                <a:solidFill>
                  <a:schemeClr val="tx1"/>
                </a:solidFill>
              </a:rPr>
              <a:t>”</a:t>
            </a:r>
            <a:r>
              <a:rPr lang="zh-CN" altLang="en-US" sz="1000" dirty="0">
                <a:solidFill>
                  <a:schemeClr val="tx1"/>
                </a:solidFill>
              </a:rPr>
              <a:t>。</a:t>
            </a:r>
            <a:endParaRPr lang="zh-CN" altLang="en-US" sz="1000" dirty="0">
              <a:solidFill>
                <a:schemeClr val="tx1"/>
              </a:solidFill>
            </a:endParaRPr>
          </a:p>
          <a:p>
            <a:pPr marL="285750" lvl="0" indent="-285750" algn="l">
              <a:lnSpc>
                <a:spcPct val="190000"/>
              </a:lnSpc>
              <a:buFont typeface="Wingdings" charset="2"/>
              <a:buChar char="l"/>
            </a:pPr>
            <a:r>
              <a:rPr lang="zh-CN" altLang="en-US" sz="1000" dirty="0">
                <a:solidFill>
                  <a:schemeClr val="tx1"/>
                </a:solidFill>
              </a:rPr>
              <a:t>王五参加使用</a:t>
            </a:r>
            <a:r>
              <a:rPr lang="en-US" altLang="zh-CN" sz="1000" dirty="0">
                <a:solidFill>
                  <a:schemeClr val="tx1"/>
                </a:solidFill>
              </a:rPr>
              <a:t>C++</a:t>
            </a:r>
            <a:r>
              <a:rPr lang="zh-CN" altLang="en-US" sz="1000" dirty="0">
                <a:solidFill>
                  <a:schemeClr val="tx1"/>
                </a:solidFill>
              </a:rPr>
              <a:t>语言开发的项目</a:t>
            </a:r>
            <a:r>
              <a:rPr lang="en-US" altLang="zh-CN" sz="1000" dirty="0">
                <a:solidFill>
                  <a:schemeClr val="tx1"/>
                </a:solidFill>
              </a:rPr>
              <a:t>“RDF</a:t>
            </a:r>
            <a:r>
              <a:rPr lang="zh-CN" altLang="en-US" sz="1000" dirty="0">
                <a:solidFill>
                  <a:schemeClr val="tx1"/>
                </a:solidFill>
              </a:rPr>
              <a:t>三元组库</a:t>
            </a:r>
            <a:r>
              <a:rPr lang="en-US" altLang="zh-CN" sz="1000" dirty="0">
                <a:solidFill>
                  <a:schemeClr val="tx1"/>
                </a:solidFill>
              </a:rPr>
              <a:t>”</a:t>
            </a:r>
            <a:r>
              <a:rPr lang="zh-CN" altLang="en-US" sz="1000" dirty="0">
                <a:solidFill>
                  <a:schemeClr val="tx1"/>
                </a:solidFill>
              </a:rPr>
              <a:t>。</a:t>
            </a:r>
            <a:endParaRPr lang="zh-CN" altLang="en-US" sz="1000" dirty="0">
              <a:solidFill>
                <a:schemeClr val="tx1"/>
              </a:solidFill>
            </a:endParaRPr>
          </a:p>
          <a:p>
            <a:pPr marL="285750" indent="-285750" algn="l">
              <a:lnSpc>
                <a:spcPct val="180000"/>
              </a:lnSpc>
              <a:buFont typeface="Wingdings" charset="2"/>
              <a:buChar char="l"/>
            </a:pPr>
            <a:endParaRPr lang="zh-CN" altLang="en-US" sz="1000" dirty="0">
              <a:solidFill>
                <a:schemeClr val="tx1"/>
              </a:solidFill>
            </a:endParaRPr>
          </a:p>
          <a:p>
            <a:pPr marL="457200" lvl="1" indent="0" algn="l">
              <a:buNone/>
            </a:pPr>
            <a:endParaRPr lang="zh-CN" altLang="en-US" sz="1000" dirty="0">
              <a:solidFill>
                <a:schemeClr val="tx1"/>
              </a:solidFill>
            </a:endParaRPr>
          </a:p>
        </p:txBody>
      </p:sp>
      <p:pic>
        <p:nvPicPr>
          <p:cNvPr id="3" name="图片 2"/>
          <p:cNvPicPr>
            <a:picLocks noChangeAspect="1"/>
          </p:cNvPicPr>
          <p:nvPr/>
        </p:nvPicPr>
        <p:blipFill>
          <a:blip r:embed="rId2"/>
          <a:stretch>
            <a:fillRect/>
          </a:stretch>
        </p:blipFill>
        <p:spPr>
          <a:xfrm>
            <a:off x="252095" y="1151890"/>
            <a:ext cx="5868670" cy="3141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5031541"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latinLnBrk="1"/>
            <a:r>
              <a:rPr lang="en-US" altLang="zh-CN" sz="2000" i="0" dirty="0">
                <a:solidFill>
                  <a:srgbClr val="222226"/>
                </a:solidFill>
                <a:effectLst/>
              </a:rPr>
              <a:t>Jena </a:t>
            </a:r>
            <a:r>
              <a:rPr lang="zh-CN" altLang="en-US" sz="2000" i="0" dirty="0">
                <a:solidFill>
                  <a:srgbClr val="222226"/>
                </a:solidFill>
                <a:effectLst/>
              </a:rPr>
              <a:t>和 </a:t>
            </a:r>
            <a:r>
              <a:rPr lang="en-US" altLang="zh-CN" sz="2000" i="0" dirty="0" err="1">
                <a:solidFill>
                  <a:srgbClr val="222226"/>
                </a:solidFill>
                <a:effectLst/>
              </a:rPr>
              <a:t>Fuseki</a:t>
            </a:r>
            <a:r>
              <a:rPr lang="zh-CN" altLang="en-US" sz="2000" i="0" dirty="0">
                <a:solidFill>
                  <a:srgbClr val="222226"/>
                </a:solidFill>
                <a:effectLst/>
              </a:rPr>
              <a:t>安装与</a:t>
            </a:r>
            <a:r>
              <a:rPr lang="en-US" altLang="zh-CN" sz="2000" i="0" dirty="0">
                <a:solidFill>
                  <a:srgbClr val="222226"/>
                </a:solidFill>
                <a:effectLst/>
              </a:rPr>
              <a:t>SPARQL</a:t>
            </a:r>
            <a:r>
              <a:rPr lang="zh-CN" altLang="en-US" sz="2000" i="0" dirty="0">
                <a:solidFill>
                  <a:srgbClr val="222226"/>
                </a:solidFill>
                <a:effectLst/>
              </a:rPr>
              <a:t>查询</a:t>
            </a:r>
            <a:endParaRPr lang="zh-CN" altLang="en-US" sz="2000" i="0" dirty="0">
              <a:solidFill>
                <a:srgbClr val="222226"/>
              </a:solidFill>
              <a:effectLs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5" name="文本框 4"/>
          <p:cNvSpPr txBox="1"/>
          <p:nvPr/>
        </p:nvSpPr>
        <p:spPr>
          <a:xfrm>
            <a:off x="297809" y="935980"/>
            <a:ext cx="3456384" cy="584775"/>
          </a:xfrm>
          <a:prstGeom prst="rect">
            <a:avLst/>
          </a:prstGeom>
          <a:noFill/>
        </p:spPr>
        <p:txBody>
          <a:bodyPr wrap="square" rtlCol="0">
            <a:spAutoFit/>
          </a:bodyPr>
          <a:lstStyle/>
          <a:p>
            <a:r>
              <a:rPr lang="zh-CN" altLang="en-US" b="0" i="0" dirty="0">
                <a:effectLst/>
                <a:latin typeface="-apple-system"/>
              </a:rPr>
              <a:t>①在浏览器输入</a:t>
            </a:r>
            <a:r>
              <a:rPr lang="en-US" altLang="zh-CN" b="0" i="0" u="none" strike="noStrike" dirty="0">
                <a:solidFill>
                  <a:srgbClr val="4EA1DB"/>
                </a:solidFill>
                <a:effectLst/>
                <a:latin typeface="-apple-system"/>
                <a:hlinkClick r:id="rId2"/>
              </a:rPr>
              <a:t>http://localhost:3030</a:t>
            </a:r>
            <a:endParaRPr lang="en-US" altLang="zh-CN" b="0" i="0" u="none" strike="noStrike" dirty="0">
              <a:solidFill>
                <a:srgbClr val="4EA1DB"/>
              </a:solidFill>
              <a:effectLst/>
              <a:latin typeface="-apple-system"/>
            </a:endParaRPr>
          </a:p>
          <a:p>
            <a:r>
              <a:rPr lang="zh-CN" altLang="en-US" dirty="0">
                <a:latin typeface="-apple-system"/>
              </a:rPr>
              <a:t>显示数据库名</a:t>
            </a:r>
            <a:r>
              <a:rPr lang="en-US" altLang="zh-CN" dirty="0" err="1">
                <a:latin typeface="-apple-system"/>
              </a:rPr>
              <a:t>douban_kgqa</a:t>
            </a:r>
            <a:endParaRPr lang="zh-CN" altLang="en-US" dirty="0"/>
          </a:p>
        </p:txBody>
      </p:sp>
      <p:pic>
        <p:nvPicPr>
          <p:cNvPr id="10" name="图片 9"/>
          <p:cNvPicPr/>
          <p:nvPr/>
        </p:nvPicPr>
        <p:blipFill>
          <a:blip r:embed="rId3"/>
          <a:stretch>
            <a:fillRect/>
          </a:stretch>
        </p:blipFill>
        <p:spPr>
          <a:xfrm>
            <a:off x="247335" y="1944092"/>
            <a:ext cx="5274310" cy="1955800"/>
          </a:xfrm>
          <a:prstGeom prst="rect">
            <a:avLst/>
          </a:prstGeom>
        </p:spPr>
      </p:pic>
      <p:sp>
        <p:nvSpPr>
          <p:cNvPr id="6" name="文本框 5"/>
          <p:cNvSpPr txBox="1"/>
          <p:nvPr/>
        </p:nvSpPr>
        <p:spPr>
          <a:xfrm>
            <a:off x="3996506" y="1011774"/>
            <a:ext cx="4086375" cy="338554"/>
          </a:xfrm>
          <a:prstGeom prst="rect">
            <a:avLst/>
          </a:prstGeom>
          <a:noFill/>
        </p:spPr>
        <p:txBody>
          <a:bodyPr wrap="none" rtlCol="0">
            <a:spAutoFit/>
          </a:bodyPr>
          <a:lstStyle/>
          <a:p>
            <a:r>
              <a:rPr lang="zh-CN" altLang="en-US" dirty="0"/>
              <a:t>②进行查询：查找所有三元组，上限为</a:t>
            </a:r>
            <a:r>
              <a:rPr lang="en-US" altLang="zh-CN" dirty="0"/>
              <a:t>25</a:t>
            </a:r>
            <a:r>
              <a:rPr lang="zh-CN" altLang="en-US" dirty="0"/>
              <a:t>条</a:t>
            </a:r>
            <a:endParaRPr lang="zh-CN" altLang="en-US" dirty="0"/>
          </a:p>
        </p:txBody>
      </p:sp>
      <p:pic>
        <p:nvPicPr>
          <p:cNvPr id="11" name="图片 10"/>
          <p:cNvPicPr/>
          <p:nvPr/>
        </p:nvPicPr>
        <p:blipFill>
          <a:blip r:embed="rId4"/>
          <a:stretch>
            <a:fillRect/>
          </a:stretch>
        </p:blipFill>
        <p:spPr>
          <a:xfrm>
            <a:off x="3636466" y="1382961"/>
            <a:ext cx="5274310" cy="2015490"/>
          </a:xfrm>
          <a:prstGeom prst="rect">
            <a:avLst/>
          </a:prstGeom>
        </p:spPr>
      </p:pic>
      <p:pic>
        <p:nvPicPr>
          <p:cNvPr id="12" name="图片 11"/>
          <p:cNvPicPr/>
          <p:nvPr/>
        </p:nvPicPr>
        <p:blipFill>
          <a:blip r:embed="rId5"/>
          <a:stretch>
            <a:fillRect/>
          </a:stretch>
        </p:blipFill>
        <p:spPr>
          <a:xfrm>
            <a:off x="1941901" y="2613827"/>
            <a:ext cx="5274310" cy="2163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5031541"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latinLnBrk="1"/>
            <a:r>
              <a:rPr lang="en-US" altLang="zh-CN" sz="2000" i="0" dirty="0">
                <a:solidFill>
                  <a:srgbClr val="222226"/>
                </a:solidFill>
                <a:effectLst/>
              </a:rPr>
              <a:t>Jena </a:t>
            </a:r>
            <a:r>
              <a:rPr lang="zh-CN" altLang="en-US" sz="2000" i="0" dirty="0">
                <a:solidFill>
                  <a:srgbClr val="222226"/>
                </a:solidFill>
                <a:effectLst/>
              </a:rPr>
              <a:t>和 </a:t>
            </a:r>
            <a:r>
              <a:rPr lang="en-US" altLang="zh-CN" sz="2000" i="0" dirty="0" err="1">
                <a:solidFill>
                  <a:srgbClr val="222226"/>
                </a:solidFill>
                <a:effectLst/>
              </a:rPr>
              <a:t>Fuseki</a:t>
            </a:r>
            <a:r>
              <a:rPr lang="zh-CN" altLang="en-US" sz="2000" i="0" dirty="0">
                <a:solidFill>
                  <a:srgbClr val="222226"/>
                </a:solidFill>
                <a:effectLst/>
              </a:rPr>
              <a:t>安装与</a:t>
            </a:r>
            <a:r>
              <a:rPr lang="en-US" altLang="zh-CN" sz="2000" i="0" dirty="0">
                <a:solidFill>
                  <a:srgbClr val="222226"/>
                </a:solidFill>
                <a:effectLst/>
              </a:rPr>
              <a:t>SPARQL</a:t>
            </a:r>
            <a:r>
              <a:rPr lang="zh-CN" altLang="en-US" sz="2000" i="0" dirty="0">
                <a:solidFill>
                  <a:srgbClr val="222226"/>
                </a:solidFill>
                <a:effectLst/>
              </a:rPr>
              <a:t>查询</a:t>
            </a:r>
            <a:endParaRPr lang="zh-CN" altLang="en-US" sz="2000" i="0" dirty="0">
              <a:solidFill>
                <a:srgbClr val="222226"/>
              </a:solidFill>
              <a:effectLs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252090" y="935980"/>
            <a:ext cx="2232248" cy="707886"/>
          </a:xfrm>
          <a:prstGeom prst="rect">
            <a:avLst/>
          </a:prstGeom>
          <a:noFill/>
        </p:spPr>
        <p:txBody>
          <a:bodyPr wrap="square" rtlCol="0">
            <a:spAutoFit/>
          </a:bodyPr>
          <a:lstStyle/>
          <a:p>
            <a:r>
              <a:rPr lang="en-US" altLang="zh-CN" sz="2000" dirty="0"/>
              <a:t>5</a:t>
            </a:r>
            <a:r>
              <a:rPr lang="zh-CN" altLang="en-US" sz="2000" dirty="0"/>
              <a:t>、输入以下</a:t>
            </a:r>
            <a:r>
              <a:rPr lang="en-US" altLang="zh-CN" sz="2000" dirty="0" err="1"/>
              <a:t>sparql</a:t>
            </a:r>
            <a:r>
              <a:rPr lang="zh-CN" altLang="en-US" sz="2000" dirty="0"/>
              <a:t>命令，添加记录</a:t>
            </a:r>
            <a:endParaRPr lang="zh-CN" altLang="en-US" sz="1200" dirty="0"/>
          </a:p>
        </p:txBody>
      </p:sp>
      <p:pic>
        <p:nvPicPr>
          <p:cNvPr id="10" name="图片 9"/>
          <p:cNvPicPr/>
          <p:nvPr/>
        </p:nvPicPr>
        <p:blipFill>
          <a:blip r:embed="rId2"/>
          <a:stretch>
            <a:fillRect/>
          </a:stretch>
        </p:blipFill>
        <p:spPr>
          <a:xfrm>
            <a:off x="2910699" y="609918"/>
            <a:ext cx="5274310" cy="4430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5031541"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latinLnBrk="1"/>
            <a:r>
              <a:rPr lang="en-US" altLang="zh-CN" sz="2000" i="0" dirty="0">
                <a:solidFill>
                  <a:srgbClr val="222226"/>
                </a:solidFill>
                <a:effectLst/>
              </a:rPr>
              <a:t>Jena </a:t>
            </a:r>
            <a:r>
              <a:rPr lang="zh-CN" altLang="en-US" sz="2000" i="0" dirty="0">
                <a:solidFill>
                  <a:srgbClr val="222226"/>
                </a:solidFill>
                <a:effectLst/>
              </a:rPr>
              <a:t>和 </a:t>
            </a:r>
            <a:r>
              <a:rPr lang="en-US" altLang="zh-CN" sz="2000" i="0" dirty="0" err="1">
                <a:solidFill>
                  <a:srgbClr val="222226"/>
                </a:solidFill>
                <a:effectLst/>
              </a:rPr>
              <a:t>Fuseki</a:t>
            </a:r>
            <a:r>
              <a:rPr lang="zh-CN" altLang="en-US" sz="2000" i="0" dirty="0">
                <a:solidFill>
                  <a:srgbClr val="222226"/>
                </a:solidFill>
                <a:effectLst/>
              </a:rPr>
              <a:t>安装与</a:t>
            </a:r>
            <a:r>
              <a:rPr lang="en-US" altLang="zh-CN" sz="2000" i="0" dirty="0">
                <a:solidFill>
                  <a:srgbClr val="222226"/>
                </a:solidFill>
                <a:effectLst/>
              </a:rPr>
              <a:t>SPARQL</a:t>
            </a:r>
            <a:r>
              <a:rPr lang="zh-CN" altLang="en-US" sz="2000" i="0" dirty="0">
                <a:solidFill>
                  <a:srgbClr val="222226"/>
                </a:solidFill>
                <a:effectLst/>
              </a:rPr>
              <a:t>查询</a:t>
            </a:r>
            <a:endParaRPr lang="zh-CN" altLang="en-US" sz="2000" i="0" dirty="0">
              <a:solidFill>
                <a:srgbClr val="222226"/>
              </a:solidFill>
              <a:effectLs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pic>
        <p:nvPicPr>
          <p:cNvPr id="5" name="图片 4"/>
          <p:cNvPicPr/>
          <p:nvPr/>
        </p:nvPicPr>
        <p:blipFill>
          <a:blip r:embed="rId2"/>
          <a:stretch>
            <a:fillRect/>
          </a:stretch>
        </p:blipFill>
        <p:spPr>
          <a:xfrm>
            <a:off x="2158012" y="1501103"/>
            <a:ext cx="5400600" cy="1656184"/>
          </a:xfrm>
          <a:prstGeom prst="rect">
            <a:avLst/>
          </a:prstGeom>
        </p:spPr>
      </p:pic>
      <p:pic>
        <p:nvPicPr>
          <p:cNvPr id="6" name="图片 5"/>
          <p:cNvPicPr/>
          <p:nvPr/>
        </p:nvPicPr>
        <p:blipFill>
          <a:blip r:embed="rId3"/>
          <a:stretch>
            <a:fillRect/>
          </a:stretch>
        </p:blipFill>
        <p:spPr>
          <a:xfrm>
            <a:off x="2124298" y="3539209"/>
            <a:ext cx="5400600" cy="829557"/>
          </a:xfrm>
          <a:prstGeom prst="rect">
            <a:avLst/>
          </a:prstGeom>
        </p:spPr>
      </p:pic>
      <p:sp>
        <p:nvSpPr>
          <p:cNvPr id="2" name="文本框 1"/>
          <p:cNvSpPr txBox="1"/>
          <p:nvPr/>
        </p:nvSpPr>
        <p:spPr>
          <a:xfrm>
            <a:off x="294338" y="882296"/>
            <a:ext cx="4710280" cy="400110"/>
          </a:xfrm>
          <a:prstGeom prst="rect">
            <a:avLst/>
          </a:prstGeom>
          <a:noFill/>
        </p:spPr>
        <p:txBody>
          <a:bodyPr wrap="square" rtlCol="0">
            <a:spAutoFit/>
          </a:bodyPr>
          <a:lstStyle/>
          <a:p>
            <a:r>
              <a:rPr lang="en-US" altLang="zh-CN" sz="2000" dirty="0"/>
              <a:t>6</a:t>
            </a:r>
            <a:r>
              <a:rPr lang="zh-CN" altLang="en-US" sz="2000" dirty="0"/>
              <a:t>、查询：找到所有类别为</a:t>
            </a:r>
            <a:r>
              <a:rPr lang="en-US" altLang="zh-CN" sz="2000" dirty="0"/>
              <a:t>animal</a:t>
            </a:r>
            <a:r>
              <a:rPr lang="zh-CN" altLang="en-US" sz="2000" dirty="0"/>
              <a:t>的实体</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6346" y="1907346"/>
            <a:ext cx="1136372" cy="622048"/>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zh-CN" altLang="en-US" sz="3600" dirty="0">
                <a:solidFill>
                  <a:schemeClr val="tx1"/>
                </a:solidFill>
              </a:rPr>
              <a:t>总结</a:t>
            </a:r>
            <a:endParaRPr lang="en-US" altLang="zh-CN" sz="2400" dirty="0">
              <a:solidFill>
                <a:schemeClr val="tx1">
                  <a:lumMod val="75000"/>
                  <a:lumOff val="25000"/>
                </a:schemeClr>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726003" cy="37582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latinLnBrk="1"/>
            <a:r>
              <a:rPr lang="zh-CN" altLang="en-US" sz="2000" i="0" dirty="0">
                <a:solidFill>
                  <a:srgbClr val="222226"/>
                </a:solidFill>
                <a:effectLst/>
              </a:rPr>
              <a:t>总结</a:t>
            </a:r>
            <a:endParaRPr lang="zh-CN" altLang="en-US" sz="2000" i="0" dirty="0">
              <a:solidFill>
                <a:srgbClr val="222226"/>
              </a:solidFill>
              <a:effectLs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文本框 1"/>
          <p:cNvSpPr txBox="1"/>
          <p:nvPr/>
        </p:nvSpPr>
        <p:spPr>
          <a:xfrm>
            <a:off x="468114" y="820362"/>
            <a:ext cx="8136904" cy="3785652"/>
          </a:xfrm>
          <a:prstGeom prst="rect">
            <a:avLst/>
          </a:prstGeom>
          <a:noFill/>
        </p:spPr>
        <p:txBody>
          <a:bodyPr wrap="square" rtlCol="0">
            <a:spAutoFit/>
          </a:bodyPr>
          <a:lstStyle/>
          <a:p>
            <a:r>
              <a:rPr lang="en-US" altLang="zh-CN" sz="2000" dirty="0"/>
              <a:t>1</a:t>
            </a:r>
            <a:r>
              <a:rPr lang="zh-CN" altLang="en-US" sz="2000" dirty="0"/>
              <a:t>、知识图谱数据库的基本知识</a:t>
            </a:r>
            <a:r>
              <a:rPr lang="en-US" altLang="zh-CN" sz="2000" dirty="0"/>
              <a:t>:</a:t>
            </a:r>
            <a:r>
              <a:rPr lang="zh-CN" altLang="en-US" sz="2000" dirty="0"/>
              <a:t>介绍了</a:t>
            </a:r>
            <a:r>
              <a:rPr lang="en-US" altLang="zh-CN" sz="2000" dirty="0"/>
              <a:t>RDF</a:t>
            </a:r>
            <a:r>
              <a:rPr lang="zh-CN" altLang="en-US" sz="2000" dirty="0"/>
              <a:t>图和属性图两种数据模型；介绍了</a:t>
            </a:r>
            <a:r>
              <a:rPr lang="en-US" altLang="zh-CN" sz="2000" dirty="0"/>
              <a:t>SPARQL</a:t>
            </a:r>
            <a:r>
              <a:rPr lang="zh-CN" altLang="en-US" sz="2000" dirty="0"/>
              <a:t>、</a:t>
            </a:r>
            <a:r>
              <a:rPr lang="en-US" altLang="zh-CN" sz="2000" dirty="0"/>
              <a:t>Cypher</a:t>
            </a:r>
            <a:r>
              <a:rPr lang="zh-CN" altLang="en-US" sz="2000" dirty="0"/>
              <a:t>和</a:t>
            </a:r>
            <a:r>
              <a:rPr lang="en-US" altLang="zh-CN" sz="2000" dirty="0"/>
              <a:t>Gremlin</a:t>
            </a:r>
            <a:r>
              <a:rPr lang="zh-CN" altLang="en-US" sz="2000" dirty="0"/>
              <a:t>三种语言。</a:t>
            </a:r>
            <a:endParaRPr lang="en-US" altLang="zh-CN" sz="2000" dirty="0"/>
          </a:p>
          <a:p>
            <a:r>
              <a:rPr lang="en-US" altLang="zh-CN" sz="2000" dirty="0"/>
              <a:t>2</a:t>
            </a:r>
            <a:r>
              <a:rPr lang="zh-CN" altLang="en-US" sz="2000" dirty="0"/>
              <a:t>、基于关系数据库的存储方案：介绍了三元组表、水平表、属性表、垂直划分、六重索引、</a:t>
            </a:r>
            <a:r>
              <a:rPr lang="en-US" altLang="zh-CN" sz="2000" dirty="0"/>
              <a:t>DB2RDF</a:t>
            </a:r>
            <a:r>
              <a:rPr lang="zh-CN" altLang="en-US" sz="2000" dirty="0"/>
              <a:t>六种知识图谱存储结构。</a:t>
            </a:r>
            <a:endParaRPr lang="en-US" altLang="zh-CN" sz="2000" dirty="0"/>
          </a:p>
          <a:p>
            <a:r>
              <a:rPr lang="en-US" altLang="zh-CN" sz="2000" dirty="0"/>
              <a:t>3</a:t>
            </a:r>
            <a:r>
              <a:rPr lang="zh-CN" altLang="en-US" sz="2000" dirty="0"/>
              <a:t>、面向</a:t>
            </a:r>
            <a:r>
              <a:rPr lang="en-US" altLang="zh-CN" sz="2000" dirty="0"/>
              <a:t>RDF</a:t>
            </a:r>
            <a:r>
              <a:rPr lang="zh-CN" altLang="en-US" sz="2000" dirty="0"/>
              <a:t>的三元组数据库：介绍了几种主要的开源和商业</a:t>
            </a:r>
            <a:r>
              <a:rPr lang="en-US" altLang="zh-CN" sz="2000" dirty="0"/>
              <a:t>RDF</a:t>
            </a:r>
            <a:r>
              <a:rPr lang="zh-CN" altLang="en-US" sz="2000" dirty="0"/>
              <a:t>三元组数据库。</a:t>
            </a:r>
            <a:endParaRPr lang="en-US" altLang="zh-CN" sz="2000" dirty="0"/>
          </a:p>
          <a:p>
            <a:r>
              <a:rPr lang="en-US" altLang="zh-CN" sz="2000" dirty="0"/>
              <a:t>4</a:t>
            </a:r>
            <a:r>
              <a:rPr lang="zh-CN" altLang="en-US" sz="2000" dirty="0"/>
              <a:t>、原生图数据库：介绍了当前最流行的图数据库</a:t>
            </a:r>
            <a:r>
              <a:rPr lang="en-US" altLang="zh-CN" sz="2000" dirty="0"/>
              <a:t>Neo4j</a:t>
            </a:r>
            <a:r>
              <a:rPr lang="zh-CN" altLang="en-US" sz="2000" dirty="0"/>
              <a:t>以及分布式图数据库</a:t>
            </a:r>
            <a:r>
              <a:rPr lang="en-US" altLang="zh-CN" sz="2000" dirty="0" err="1"/>
              <a:t>JanusGraph</a:t>
            </a:r>
            <a:r>
              <a:rPr lang="zh-CN" altLang="en-US" sz="2000" dirty="0"/>
              <a:t>，</a:t>
            </a:r>
            <a:r>
              <a:rPr lang="en-US" altLang="zh-CN" sz="2000" dirty="0" err="1"/>
              <a:t>OrientDB</a:t>
            </a:r>
            <a:r>
              <a:rPr lang="zh-CN" altLang="en-US" sz="2000" dirty="0"/>
              <a:t>、</a:t>
            </a:r>
            <a:r>
              <a:rPr lang="en-US" altLang="zh-CN" sz="2000" dirty="0"/>
              <a:t>Cayley</a:t>
            </a:r>
            <a:r>
              <a:rPr lang="zh-CN" altLang="en-US" sz="2000" dirty="0"/>
              <a:t>图数据库。</a:t>
            </a:r>
            <a:endParaRPr lang="en-US" altLang="zh-CN" sz="2000" dirty="0"/>
          </a:p>
          <a:p>
            <a:r>
              <a:rPr lang="en-US" altLang="zh-CN" sz="2000" dirty="0"/>
              <a:t>5</a:t>
            </a:r>
            <a:r>
              <a:rPr lang="zh-CN" altLang="en-US" sz="2000" dirty="0"/>
              <a:t>、知识存储关键技术：以</a:t>
            </a:r>
            <a:r>
              <a:rPr lang="en-US" altLang="zh-CN" sz="2000" dirty="0"/>
              <a:t>Neo4j</a:t>
            </a:r>
            <a:r>
              <a:rPr lang="zh-CN" altLang="en-US" sz="2000" dirty="0"/>
              <a:t>为例，介绍原生图数据库的存储方式；介绍了图数据库的索引方式。</a:t>
            </a:r>
            <a:endParaRPr lang="en-US" altLang="zh-CN" sz="2000" dirty="0"/>
          </a:p>
          <a:p>
            <a:r>
              <a:rPr lang="en-US" altLang="zh-CN" sz="2000" dirty="0"/>
              <a:t>6</a:t>
            </a:r>
            <a:r>
              <a:rPr lang="zh-CN" altLang="en-US" sz="2000" dirty="0"/>
              <a:t>、开源工具实践：主要介绍了开源工具</a:t>
            </a:r>
            <a:r>
              <a:rPr lang="en-US" altLang="zh-CN" sz="2000" dirty="0"/>
              <a:t>apache </a:t>
            </a:r>
            <a:r>
              <a:rPr lang="en-US" altLang="zh-CN" sz="2000" dirty="0" err="1"/>
              <a:t>jena</a:t>
            </a:r>
            <a:r>
              <a:rPr lang="zh-CN" altLang="en-US" sz="2000" dirty="0"/>
              <a:t>以及具体的实践案例</a:t>
            </a:r>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Box 603"/>
          <p:cNvSpPr txBox="1"/>
          <p:nvPr/>
        </p:nvSpPr>
        <p:spPr bwMode="auto">
          <a:xfrm>
            <a:off x="684138" y="2592164"/>
            <a:ext cx="6312469" cy="622048"/>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r>
              <a:rPr lang="zh-CN" altLang="en-US" sz="3600" dirty="0">
                <a:solidFill>
                  <a:schemeClr val="tx1"/>
                </a:solidFill>
              </a:rPr>
              <a:t>感谢您的收看 恳请批评指导</a:t>
            </a:r>
            <a:endParaRPr lang="zh-CN" altLang="en-US" sz="3600" dirty="0">
              <a:solidFill>
                <a:schemeClr val="tx1"/>
              </a:solidFill>
            </a:endParaRPr>
          </a:p>
        </p:txBody>
      </p:sp>
      <p:sp>
        <p:nvSpPr>
          <p:cNvPr id="10" name="TextBox 603"/>
          <p:cNvSpPr txBox="1"/>
          <p:nvPr/>
        </p:nvSpPr>
        <p:spPr bwMode="auto">
          <a:xfrm>
            <a:off x="521942" y="215900"/>
            <a:ext cx="1346365" cy="52971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r>
              <a:rPr lang="zh-CN" altLang="en-US" sz="2000" dirty="0">
                <a:solidFill>
                  <a:srgbClr val="2259AA"/>
                </a:solidFill>
              </a:rPr>
              <a:t>上海大学</a:t>
            </a:r>
            <a:endParaRPr lang="en-US" altLang="zh-CN" sz="2000" dirty="0">
              <a:solidFill>
                <a:srgbClr val="2259AA"/>
              </a:solidFill>
            </a:endParaRPr>
          </a:p>
          <a:p>
            <a:r>
              <a:rPr lang="en-US" altLang="zh-CN" sz="1000" spc="0" dirty="0">
                <a:solidFill>
                  <a:srgbClr val="2259AA"/>
                </a:solidFill>
              </a:rPr>
              <a:t>Shanghai University</a:t>
            </a:r>
            <a:endParaRPr lang="zh-CN" altLang="en-US" sz="1000" spc="0" dirty="0">
              <a:solidFill>
                <a:srgbClr val="2259AA"/>
              </a:solidFill>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619885" cy="374650"/>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algn="l"/>
            <a:r>
              <a:rPr lang="en-US" altLang="zh-CN" sz="2000" dirty="0">
                <a:solidFill>
                  <a:schemeClr val="tx1"/>
                </a:solidFill>
              </a:rPr>
              <a:t>RDF</a:t>
            </a:r>
            <a:r>
              <a:rPr lang="zh-CN" altLang="en-US" sz="2000" dirty="0">
                <a:solidFill>
                  <a:schemeClr val="tx1"/>
                </a:solidFill>
              </a:rPr>
              <a:t>图示例</a:t>
            </a:r>
            <a:endParaRPr lang="zh-CN" altLang="en-US" sz="2000" dirty="0">
              <a:solidFill>
                <a:schemeClr val="tx1"/>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9973" y="0"/>
            <a:ext cx="620759" cy="792088"/>
          </a:xfrm>
          <a:prstGeom prst="rect">
            <a:avLst/>
          </a:prstGeom>
        </p:spPr>
      </p:pic>
      <p:sp>
        <p:nvSpPr>
          <p:cNvPr id="2" name="TextBox 603"/>
          <p:cNvSpPr txBox="1"/>
          <p:nvPr/>
        </p:nvSpPr>
        <p:spPr bwMode="auto">
          <a:xfrm>
            <a:off x="5362575" y="1151890"/>
            <a:ext cx="3618230" cy="3775075"/>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charset="0"/>
              </a:defRPr>
            </a:lvl1pPr>
          </a:lstStyle>
          <a:p>
            <a:pPr indent="0" algn="ctr">
              <a:lnSpc>
                <a:spcPct val="210000"/>
              </a:lnSpc>
              <a:buNone/>
            </a:pPr>
            <a:r>
              <a:rPr lang="zh-CN" altLang="en-US" sz="1000" b="1" dirty="0">
                <a:solidFill>
                  <a:schemeClr val="tx1"/>
                </a:solidFill>
              </a:rPr>
              <a:t>边属性的具体化（</a:t>
            </a:r>
            <a:r>
              <a:rPr lang="en-US" altLang="zh-CN" sz="1000" b="1" dirty="0">
                <a:solidFill>
                  <a:schemeClr val="tx1"/>
                </a:solidFill>
              </a:rPr>
              <a:t>reification</a:t>
            </a:r>
            <a:r>
              <a:rPr lang="zh-CN" altLang="en-US" sz="1000" b="1" dirty="0">
                <a:solidFill>
                  <a:schemeClr val="tx1"/>
                </a:solidFill>
              </a:rPr>
              <a:t>）</a:t>
            </a:r>
            <a:endParaRPr lang="zh-CN" altLang="en-US" sz="1000" b="1" dirty="0">
              <a:solidFill>
                <a:schemeClr val="tx1"/>
              </a:solidFill>
            </a:endParaRPr>
          </a:p>
          <a:p>
            <a:pPr marL="285750" indent="-285750" algn="l">
              <a:lnSpc>
                <a:spcPct val="240000"/>
              </a:lnSpc>
              <a:buFont typeface="Wingdings" charset="2"/>
              <a:buChar char="l"/>
            </a:pPr>
            <a:r>
              <a:rPr lang="zh-CN" altLang="en-US" sz="1000" dirty="0">
                <a:solidFill>
                  <a:schemeClr val="tx1"/>
                </a:solidFill>
              </a:rPr>
              <a:t>引入节点ex:participate 代表三元组(ex:zhangsan，参加，ex:graphdb)。</a:t>
            </a:r>
            <a:endParaRPr lang="zh-CN" altLang="en-US" sz="1000" dirty="0">
              <a:solidFill>
                <a:schemeClr val="tx1"/>
              </a:solidFill>
            </a:endParaRPr>
          </a:p>
          <a:p>
            <a:pPr marL="285750" indent="-285750" algn="l">
              <a:lnSpc>
                <a:spcPct val="240000"/>
              </a:lnSpc>
              <a:buFont typeface="Wingdings" charset="2"/>
              <a:buChar char="l"/>
            </a:pPr>
            <a:r>
              <a:rPr lang="zh-CN" altLang="en-US" sz="1000" dirty="0">
                <a:solidFill>
                  <a:schemeClr val="tx1"/>
                </a:solidFill>
              </a:rPr>
              <a:t>通过 RDF 内置属性rdf:subject、rdf:predicate 和 rdf:object 分别与代表的三元组的主语、谓语和宾语建立起联系。</a:t>
            </a:r>
            <a:endParaRPr lang="zh-CN" altLang="en-US" sz="1000" dirty="0">
              <a:solidFill>
                <a:schemeClr val="tx1"/>
              </a:solidFill>
            </a:endParaRPr>
          </a:p>
          <a:p>
            <a:pPr marL="285750" indent="-285750" algn="l">
              <a:lnSpc>
                <a:spcPct val="240000"/>
              </a:lnSpc>
              <a:buFont typeface="Wingdings" charset="2"/>
              <a:buChar char="l"/>
            </a:pPr>
            <a:r>
              <a:rPr lang="zh-CN" altLang="en-US" sz="1000" dirty="0">
                <a:solidFill>
                  <a:schemeClr val="tx1"/>
                </a:solidFill>
              </a:rPr>
              <a:t>(ex:participate，权重，0.4)实现了为原三元组增加边属性的效果。</a:t>
            </a:r>
            <a:endParaRPr lang="zh-CN" altLang="en-US" sz="1000" dirty="0">
              <a:solidFill>
                <a:schemeClr val="tx1"/>
              </a:solidFill>
            </a:endParaRPr>
          </a:p>
          <a:p>
            <a:pPr marL="285750" indent="-285750" algn="l">
              <a:lnSpc>
                <a:spcPct val="180000"/>
              </a:lnSpc>
              <a:buFont typeface="Wingdings" charset="2"/>
              <a:buChar char="l"/>
            </a:pPr>
            <a:endParaRPr lang="zh-CN" altLang="en-US" sz="1000" dirty="0">
              <a:solidFill>
                <a:schemeClr val="tx1"/>
              </a:solidFill>
            </a:endParaRPr>
          </a:p>
          <a:p>
            <a:pPr marL="457200" lvl="1" indent="0" algn="l">
              <a:buNone/>
            </a:pPr>
            <a:endParaRPr lang="zh-CN" altLang="en-US" sz="1000" dirty="0">
              <a:solidFill>
                <a:schemeClr val="tx1"/>
              </a:solidFill>
            </a:endParaRPr>
          </a:p>
        </p:txBody>
      </p:sp>
      <p:pic>
        <p:nvPicPr>
          <p:cNvPr id="4" name="图片 3"/>
          <p:cNvPicPr>
            <a:picLocks noChangeAspect="1"/>
          </p:cNvPicPr>
          <p:nvPr/>
        </p:nvPicPr>
        <p:blipFill>
          <a:blip r:embed="rId2"/>
          <a:stretch>
            <a:fillRect/>
          </a:stretch>
        </p:blipFill>
        <p:spPr>
          <a:xfrm>
            <a:off x="252095" y="1223645"/>
            <a:ext cx="4966970" cy="2694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tags/tag1.xml><?xml version="1.0" encoding="utf-8"?>
<p:tagLst xmlns:p="http://schemas.openxmlformats.org/presentationml/2006/main">
  <p:tag name="TIMING" val="|2.2|1.4|0.8|0.7|0.7|0.7"/>
</p:tagLst>
</file>

<file path=ppt/tags/tag10.xml><?xml version="1.0" encoding="utf-8"?>
<p:tagLst xmlns:p="http://schemas.openxmlformats.org/presentationml/2006/main">
  <p:tag name="MH" val="20161103110153"/>
  <p:tag name="MH_LIBRARY" val="CONTENTS"/>
  <p:tag name="MH_TYPE" val="NUMBER"/>
  <p:tag name="ID" val="626782"/>
  <p:tag name="MH_ORDER" val="1"/>
</p:tagLst>
</file>

<file path=ppt/tags/tag11.xml><?xml version="1.0" encoding="utf-8"?>
<p:tagLst xmlns:p="http://schemas.openxmlformats.org/presentationml/2006/main">
  <p:tag name="MH" val="20161103110153"/>
  <p:tag name="MH_LIBRARY" val="CONTENTS"/>
  <p:tag name="MH_TYPE" val="ENTRY"/>
  <p:tag name="ID" val="626782"/>
  <p:tag name="MH_ORDER" val="2"/>
</p:tagLst>
</file>

<file path=ppt/tags/tag12.xml><?xml version="1.0" encoding="utf-8"?>
<p:tagLst xmlns:p="http://schemas.openxmlformats.org/presentationml/2006/main">
  <p:tag name="MH" val="20161103110153"/>
  <p:tag name="MH_LIBRARY" val="CONTENTS"/>
  <p:tag name="MH_TYPE" val="NUMBER"/>
  <p:tag name="ID" val="626782"/>
  <p:tag name="MH_ORDER" val="2"/>
</p:tagLst>
</file>

<file path=ppt/tags/tag13.xml><?xml version="1.0" encoding="utf-8"?>
<p:tagLst xmlns:p="http://schemas.openxmlformats.org/presentationml/2006/main">
  <p:tag name="MH" val="20161103110153"/>
  <p:tag name="MH_LIBRARY" val="CONTENTS"/>
  <p:tag name="MH_TYPE" val="OTHERS"/>
  <p:tag name="ID" val="626782"/>
</p:tagLst>
</file>

<file path=ppt/tags/tag14.xml><?xml version="1.0" encoding="utf-8"?>
<p:tagLst xmlns:p="http://schemas.openxmlformats.org/presentationml/2006/main">
  <p:tag name="MH" val="20161103110153"/>
  <p:tag name="MH_LIBRARY" val="CONTENTS"/>
  <p:tag name="MH_TYPE" val="ENTRY"/>
  <p:tag name="ID" val="626782"/>
  <p:tag name="MH_ORDER" val="1"/>
</p:tagLst>
</file>

<file path=ppt/tags/tag15.xml><?xml version="1.0" encoding="utf-8"?>
<p:tagLst xmlns:p="http://schemas.openxmlformats.org/presentationml/2006/main">
  <p:tag name="MH" val="20161103110153"/>
  <p:tag name="MH_LIBRARY" val="CONTENTS"/>
  <p:tag name="MH_TYPE" val="NUMBER"/>
  <p:tag name="ID" val="626782"/>
  <p:tag name="MH_ORDER" val="1"/>
</p:tagLst>
</file>

<file path=ppt/tags/tag16.xml><?xml version="1.0" encoding="utf-8"?>
<p:tagLst xmlns:p="http://schemas.openxmlformats.org/presentationml/2006/main">
  <p:tag name="MH" val="20161103110153"/>
  <p:tag name="MH_LIBRARY" val="CONTENTS"/>
  <p:tag name="MH_TYPE" val="OTHERS"/>
  <p:tag name="ID" val="626782"/>
</p:tagLst>
</file>

<file path=ppt/tags/tag17.xml><?xml version="1.0" encoding="utf-8"?>
<p:tagLst xmlns:p="http://schemas.openxmlformats.org/presentationml/2006/main">
  <p:tag name="MH" val="20161103110153"/>
  <p:tag name="MH_LIBRARY" val="CONTENTS"/>
  <p:tag name="MH_TYPE" val="ENTRY"/>
  <p:tag name="ID" val="626782"/>
  <p:tag name="MH_ORDER" val="2"/>
</p:tagLst>
</file>

<file path=ppt/tags/tag18.xml><?xml version="1.0" encoding="utf-8"?>
<p:tagLst xmlns:p="http://schemas.openxmlformats.org/presentationml/2006/main">
  <p:tag name="MH" val="20161103110153"/>
  <p:tag name="MH_LIBRARY" val="CONTENTS"/>
  <p:tag name="MH_TYPE" val="NUMBER"/>
  <p:tag name="ID" val="626782"/>
  <p:tag name="MH_ORDER" val="2"/>
</p:tagLst>
</file>

<file path=ppt/tags/tag19.xml><?xml version="1.0" encoding="utf-8"?>
<p:tagLst xmlns:p="http://schemas.openxmlformats.org/presentationml/2006/main">
  <p:tag name="MH" val="20161103110153"/>
  <p:tag name="MH_LIBRARY" val="CONTENTS"/>
  <p:tag name="MH_TYPE" val="OTHERS"/>
  <p:tag name="ID" val="626782"/>
</p:tagLst>
</file>

<file path=ppt/tags/tag2.xml><?xml version="1.0" encoding="utf-8"?>
<p:tagLst xmlns:p="http://schemas.openxmlformats.org/presentationml/2006/main">
  <p:tag name="TIMING" val="|0.4"/>
</p:tagLst>
</file>

<file path=ppt/tags/tag20.xml><?xml version="1.0" encoding="utf-8"?>
<p:tagLst xmlns:p="http://schemas.openxmlformats.org/presentationml/2006/main">
  <p:tag name="MH" val="20161103110153"/>
  <p:tag name="MH_LIBRARY" val="CONTENTS"/>
  <p:tag name="MH_TYPE" val="ENTRY"/>
  <p:tag name="ID" val="626782"/>
  <p:tag name="MH_ORDER" val="1"/>
</p:tagLst>
</file>

<file path=ppt/tags/tag21.xml><?xml version="1.0" encoding="utf-8"?>
<p:tagLst xmlns:p="http://schemas.openxmlformats.org/presentationml/2006/main">
  <p:tag name="MH" val="20161103110153"/>
  <p:tag name="MH_LIBRARY" val="CONTENTS"/>
  <p:tag name="MH_TYPE" val="NUMBER"/>
  <p:tag name="ID" val="626782"/>
  <p:tag name="MH_ORDER" val="1"/>
</p:tagLst>
</file>

<file path=ppt/tags/tag22.xml><?xml version="1.0" encoding="utf-8"?>
<p:tagLst xmlns:p="http://schemas.openxmlformats.org/presentationml/2006/main">
  <p:tag name="MH" val="20161103110153"/>
  <p:tag name="MH_LIBRARY" val="CONTENTS"/>
  <p:tag name="MH_TYPE" val="OTHERS"/>
  <p:tag name="ID" val="626782"/>
</p:tagLst>
</file>

<file path=ppt/tags/tag23.xml><?xml version="1.0" encoding="utf-8"?>
<p:tagLst xmlns:p="http://schemas.openxmlformats.org/presentationml/2006/main">
  <p:tag name="MH" val="20161103110153"/>
  <p:tag name="MH_LIBRARY" val="CONTENTS"/>
  <p:tag name="MH_TYPE" val="ENTRY"/>
  <p:tag name="ID" val="626782"/>
  <p:tag name="MH_ORDER" val="2"/>
</p:tagLst>
</file>

<file path=ppt/tags/tag24.xml><?xml version="1.0" encoding="utf-8"?>
<p:tagLst xmlns:p="http://schemas.openxmlformats.org/presentationml/2006/main">
  <p:tag name="MH" val="20161103110153"/>
  <p:tag name="MH_LIBRARY" val="CONTENTS"/>
  <p:tag name="MH_TYPE" val="NUMBER"/>
  <p:tag name="ID" val="626782"/>
  <p:tag name="MH_ORDER" val="2"/>
</p:tagLst>
</file>

<file path=ppt/tags/tag25.xml><?xml version="1.0" encoding="utf-8"?>
<p:tagLst xmlns:p="http://schemas.openxmlformats.org/presentationml/2006/main">
  <p:tag name="TIMING" val="|0.6"/>
</p:tagLst>
</file>

<file path=ppt/tags/tag26.xml><?xml version="1.0" encoding="utf-8"?>
<p:tagLst xmlns:p="http://schemas.openxmlformats.org/presentationml/2006/main">
  <p:tag name="TIMING" val="|0.8"/>
</p:tagLst>
</file>

<file path=ppt/tags/tag27.xml><?xml version="1.0" encoding="utf-8"?>
<p:tagLst xmlns:p="http://schemas.openxmlformats.org/presentationml/2006/main">
  <p:tag name="TIMING" val="|0.4"/>
</p:tagLst>
</file>

<file path=ppt/tags/tag28.xml><?xml version="1.0" encoding="utf-8"?>
<p:tagLst xmlns:p="http://schemas.openxmlformats.org/presentationml/2006/main">
  <p:tag name="TIMING" val="|0.4"/>
</p:tagLst>
</file>

<file path=ppt/tags/tag3.xml><?xml version="1.0" encoding="utf-8"?>
<p:tagLst xmlns:p="http://schemas.openxmlformats.org/presentationml/2006/main">
  <p:tag name="TIMING" val="|0.4"/>
</p:tagLst>
</file>

<file path=ppt/tags/tag4.xml><?xml version="1.0" encoding="utf-8"?>
<p:tagLst xmlns:p="http://schemas.openxmlformats.org/presentationml/2006/main">
  <p:tag name="TIMING" val="|0.4"/>
</p:tagLst>
</file>

<file path=ppt/tags/tag5.xml><?xml version="1.0" encoding="utf-8"?>
<p:tagLst xmlns:p="http://schemas.openxmlformats.org/presentationml/2006/main">
  <p:tag name="TIMING" val="|0.4"/>
</p:tagLst>
</file>

<file path=ppt/tags/tag6.xml><?xml version="1.0" encoding="utf-8"?>
<p:tagLst xmlns:p="http://schemas.openxmlformats.org/presentationml/2006/main">
  <p:tag name="TIMING" val="|0.4"/>
</p:tagLst>
</file>

<file path=ppt/tags/tag7.xml><?xml version="1.0" encoding="utf-8"?>
<p:tagLst xmlns:p="http://schemas.openxmlformats.org/presentationml/2006/main">
  <p:tag name="MH" val="20161103110153"/>
  <p:tag name="MH_LIBRARY" val="CONTENTS"/>
  <p:tag name="MH_TYPE" val="OTHERS"/>
  <p:tag name="ID" val="626782"/>
</p:tagLst>
</file>

<file path=ppt/tags/tag8.xml><?xml version="1.0" encoding="utf-8"?>
<p:tagLst xmlns:p="http://schemas.openxmlformats.org/presentationml/2006/main">
  <p:tag name="MH" val="20161103110153"/>
  <p:tag name="MH_LIBRARY" val="CONTENTS"/>
  <p:tag name="MH_TYPE" val="OTHERS"/>
  <p:tag name="ID" val="626782"/>
</p:tagLst>
</file>

<file path=ppt/tags/tag9.xml><?xml version="1.0" encoding="utf-8"?>
<p:tagLst xmlns:p="http://schemas.openxmlformats.org/presentationml/2006/main">
  <p:tag name="MH" val="20161103110153"/>
  <p:tag name="MH_LIBRARY" val="CONTENTS"/>
  <p:tag name="MH_TYPE" val="ENTRY"/>
  <p:tag name="ID" val="626782"/>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自定义</PresentationFormat>
  <Paragraphs>662</Paragraphs>
  <Slides>0</Slides>
  <Notes>85</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85</vt:i4>
      </vt:variant>
    </vt:vector>
  </HeadingPairs>
  <TitlesOfParts>
    <vt:vector size="99" baseType="lpstr">
      <vt:lpstr>Arial</vt:lpstr>
      <vt:lpstr>宋体</vt:lpstr>
      <vt:lpstr>Wingdings</vt:lpstr>
      <vt:lpstr>Microsoft JhengHei</vt:lpstr>
      <vt:lpstr>Arial MT</vt:lpstr>
      <vt:lpstr>SimSun</vt:lpstr>
      <vt:lpstr>Times New Roman</vt:lpstr>
      <vt:lpstr>微软雅黑</vt:lpstr>
      <vt:lpstr>Calibri</vt:lpstr>
      <vt:lpstr>等线</vt:lpstr>
      <vt:lpstr>pingfang SC</vt:lpstr>
      <vt:lpstr>-apple-system</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多图表简约风毕业论文答辩PPT模板</dc:title>
  <dc:creator>Little East</dc:creator>
  <cp:lastModifiedBy>Rock Pine的 iPad</cp:lastModifiedBy>
  <cp:revision>108</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D4124F42BAF8FB28243B6661DB674DE7</vt:lpwstr>
  </property>
  <property fmtid="{D5CDD505-2E9C-101B-9397-08002B2CF9AE}" pid="3" name="KSOProductBuildVer">
    <vt:lpwstr>2052-11.15.1</vt:lpwstr>
  </property>
</Properties>
</file>